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4023" r:id="rId2"/>
    <p:sldMasterId id="2147484269" r:id="rId3"/>
  </p:sldMasterIdLst>
  <p:notesMasterIdLst>
    <p:notesMasterId r:id="rId47"/>
  </p:notesMasterIdLst>
  <p:handoutMasterIdLst>
    <p:handoutMasterId r:id="rId48"/>
  </p:handoutMasterIdLst>
  <p:sldIdLst>
    <p:sldId id="1080" r:id="rId4"/>
    <p:sldId id="1159" r:id="rId5"/>
    <p:sldId id="1254" r:id="rId6"/>
    <p:sldId id="1251" r:id="rId7"/>
    <p:sldId id="1245" r:id="rId8"/>
    <p:sldId id="1197" r:id="rId9"/>
    <p:sldId id="1243" r:id="rId10"/>
    <p:sldId id="1244" r:id="rId11"/>
    <p:sldId id="1198" r:id="rId12"/>
    <p:sldId id="1246" r:id="rId13"/>
    <p:sldId id="1201" r:id="rId14"/>
    <p:sldId id="1263" r:id="rId15"/>
    <p:sldId id="1256" r:id="rId16"/>
    <p:sldId id="1202" r:id="rId17"/>
    <p:sldId id="1204" r:id="rId18"/>
    <p:sldId id="1206" r:id="rId19"/>
    <p:sldId id="1154" r:id="rId20"/>
    <p:sldId id="1178" r:id="rId21"/>
    <p:sldId id="1252" r:id="rId22"/>
    <p:sldId id="1253" r:id="rId23"/>
    <p:sldId id="1257" r:id="rId24"/>
    <p:sldId id="1226" r:id="rId25"/>
    <p:sldId id="1262" r:id="rId26"/>
    <p:sldId id="1255" r:id="rId27"/>
    <p:sldId id="1258" r:id="rId28"/>
    <p:sldId id="1259" r:id="rId29"/>
    <p:sldId id="1260" r:id="rId30"/>
    <p:sldId id="1261" r:id="rId31"/>
    <p:sldId id="1236" r:id="rId32"/>
    <p:sldId id="1209" r:id="rId33"/>
    <p:sldId id="1241" r:id="rId34"/>
    <p:sldId id="1216" r:id="rId35"/>
    <p:sldId id="1217" r:id="rId36"/>
    <p:sldId id="1220" r:id="rId37"/>
    <p:sldId id="1235" r:id="rId38"/>
    <p:sldId id="1239" r:id="rId39"/>
    <p:sldId id="1240" r:id="rId40"/>
    <p:sldId id="1222" r:id="rId41"/>
    <p:sldId id="1223" r:id="rId42"/>
    <p:sldId id="1264" r:id="rId43"/>
    <p:sldId id="1270" r:id="rId44"/>
    <p:sldId id="1224" r:id="rId45"/>
    <p:sldId id="1153" r:id="rId46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28C814-E772-A349-B135-5E487D914B68}">
          <p14:sldIdLst>
            <p14:sldId id="1080"/>
            <p14:sldId id="1159"/>
            <p14:sldId id="1254"/>
            <p14:sldId id="1251"/>
            <p14:sldId id="1245"/>
            <p14:sldId id="1197"/>
            <p14:sldId id="1243"/>
            <p14:sldId id="1244"/>
            <p14:sldId id="1198"/>
            <p14:sldId id="1246"/>
            <p14:sldId id="1201"/>
            <p14:sldId id="1263"/>
            <p14:sldId id="1256"/>
            <p14:sldId id="1202"/>
            <p14:sldId id="1204"/>
            <p14:sldId id="1206"/>
            <p14:sldId id="1154"/>
            <p14:sldId id="1178"/>
            <p14:sldId id="1252"/>
            <p14:sldId id="1253"/>
            <p14:sldId id="1257"/>
            <p14:sldId id="1226"/>
            <p14:sldId id="1262"/>
            <p14:sldId id="1255"/>
            <p14:sldId id="1258"/>
            <p14:sldId id="1259"/>
            <p14:sldId id="1260"/>
            <p14:sldId id="1261"/>
            <p14:sldId id="1236"/>
            <p14:sldId id="1209"/>
            <p14:sldId id="1241"/>
            <p14:sldId id="1216"/>
            <p14:sldId id="1217"/>
            <p14:sldId id="1220"/>
            <p14:sldId id="1235"/>
            <p14:sldId id="1239"/>
            <p14:sldId id="1240"/>
            <p14:sldId id="1222"/>
            <p14:sldId id="1223"/>
            <p14:sldId id="1264"/>
            <p14:sldId id="1270"/>
            <p14:sldId id="1224"/>
            <p14:sldId id="11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2676" autoAdjust="0"/>
  </p:normalViewPr>
  <p:slideViewPr>
    <p:cSldViewPr>
      <p:cViewPr varScale="1">
        <p:scale>
          <a:sx n="81" d="100"/>
          <a:sy n="81" d="100"/>
        </p:scale>
        <p:origin x="1128" y="53"/>
      </p:cViewPr>
      <p:guideLst>
        <p:guide orient="horz" pos="2160"/>
        <p:guide pos="2064"/>
      </p:guideLst>
    </p:cSldViewPr>
  </p:slideViewPr>
  <p:outlineViewPr>
    <p:cViewPr>
      <p:scale>
        <a:sx n="33" d="100"/>
        <a:sy n="33" d="100"/>
      </p:scale>
      <p:origin x="0" y="37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408" y="-12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B602A7C-728A-F44F-8B8B-29574B5FF1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894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87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E7F209B-1A08-944B-82DB-259B5DFEB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53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26A59B2-C378-8F46-90FA-C2B763EB98B8}" type="slidenum">
              <a:rPr lang="en-US" sz="1200"/>
              <a:pPr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724400"/>
            <a:ext cx="4876800" cy="5202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500" dirty="0">
                <a:latin typeface="Verdana" charset="0"/>
                <a:ea typeface="ＭＳ Ｐゴシック" charset="0"/>
                <a:cs typeface="Verdana" charset="0"/>
              </a:rPr>
              <a:t>Coordinator</a:t>
            </a:r>
          </a:p>
          <a:p>
            <a:endParaRPr lang="en-US" sz="1500" dirty="0">
              <a:latin typeface="Verdana" charset="0"/>
              <a:ea typeface="ＭＳ Ｐゴシック" charset="0"/>
              <a:cs typeface="Verdana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latin typeface="Verdana" charset="0"/>
                <a:ea typeface="ＭＳ Ｐゴシック" charset="0"/>
                <a:cs typeface="Verdana" charset="0"/>
              </a:rPr>
              <a:t>Demo website (www.tich-2.org)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latin typeface="Verdana" charset="0"/>
                <a:ea typeface="ＭＳ Ｐゴシック" charset="0"/>
                <a:cs typeface="Verdana" charset="0"/>
              </a:rPr>
              <a:t>To</a:t>
            </a:r>
            <a:r>
              <a:rPr lang="en-US" sz="1500" baseline="0" dirty="0">
                <a:latin typeface="Verdana" charset="0"/>
                <a:ea typeface="ＭＳ Ｐゴシック" charset="0"/>
                <a:cs typeface="Verdana" charset="0"/>
              </a:rPr>
              <a:t> get passwords we need: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baseline="0" dirty="0">
                <a:latin typeface="Verdana" charset="0"/>
                <a:ea typeface="ＭＳ Ｐゴシック" charset="0"/>
                <a:cs typeface="Verdana" charset="0"/>
              </a:rPr>
              <a:t>Delegation log signed by PI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baseline="0" dirty="0">
                <a:latin typeface="Verdana" charset="0"/>
                <a:ea typeface="ＭＳ Ｐゴシック" charset="0"/>
                <a:cs typeface="Verdana" charset="0"/>
              </a:rPr>
              <a:t>Signed CV and GCP certificate (in last 2 years)</a:t>
            </a:r>
            <a:endParaRPr lang="en-US" sz="1500" dirty="0">
              <a:latin typeface="Verdana" charset="0"/>
              <a:ea typeface="ＭＳ Ｐゴシック" charset="0"/>
              <a:cs typeface="Verdana" charset="0"/>
            </a:endParaRPr>
          </a:p>
          <a:p>
            <a:pPr marL="285750" indent="-285750">
              <a:buFont typeface="Arial"/>
              <a:buChar char="•"/>
            </a:pPr>
            <a:endParaRPr lang="en-US" sz="15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9B62B9E-8BED-7F4C-A4EF-AC38B2E010ED}" type="slidenum">
              <a:rPr lang="en-US" sz="1200"/>
              <a:pPr/>
              <a:t>16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4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Contact details should be kept in the front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of the ISF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Keep a copy of printed randomisation CRF easily accessible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E4F7BAE-77F5-D94B-BA7D-9222965D7D51}" type="slidenum">
              <a:rPr lang="en-US" sz="1200"/>
              <a:pPr/>
              <a:t>18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4EC3C14-AFE1-FD4A-AE8F-EFA1B9BEB1C0}" type="slidenum">
              <a:rPr lang="en-US" sz="1200"/>
              <a:pPr/>
              <a:t>22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64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9A6B7F4-6B5E-C24B-A2C8-BF09454F645A}" type="slidenum">
              <a:rPr lang="en-US" sz="1200"/>
              <a:pPr/>
              <a:t>29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41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CF5EC5F-BFBB-8844-A426-ACD27E9C7743}" type="slidenum">
              <a:rPr lang="en-US" sz="1200"/>
              <a:pPr/>
              <a:t>31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>
              <a:buFont typeface="Arial"/>
              <a:buNone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  <a:p>
            <a:pPr marL="0" indent="0">
              <a:buFont typeface="Arial"/>
              <a:buNone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Not for expeditied reporting, but still need to be recorded 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9EF0CDB-E7AE-1944-9F05-1ED5B57E16CC}" type="slidenum">
              <a:rPr lang="en-US" sz="1200"/>
              <a:pPr/>
              <a:t>32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632DD18-51C6-154E-8BCC-C1970C2C2FD4}" type="slidenum">
              <a:rPr lang="en-US" sz="1200"/>
              <a:pPr/>
              <a:t>33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57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8CAB819-7293-E44F-B5CD-802ED2B22DE2}" type="slidenum">
              <a:rPr lang="en-US" sz="1200"/>
              <a:pPr/>
              <a:t>34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Screening log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All eligible participants who are recruited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All eligible participants but were not approached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(no staff available, out of hours etc.)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All eligible participants but did not want to take part – try get reason if they are willing to give this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B5A53BD-FDE8-6D46-B14A-A73C3BA390B1}" type="slidenum">
              <a:rPr lang="en-US" sz="1200"/>
              <a:pPr/>
              <a:t>35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Coordinator</a:t>
            </a:r>
          </a:p>
          <a:p>
            <a:endParaRPr lang="en-US" dirty="0"/>
          </a:p>
          <a:p>
            <a:r>
              <a:rPr lang="en-US" dirty="0"/>
              <a:t>Medics</a:t>
            </a:r>
            <a:r>
              <a:rPr lang="en-US" baseline="0" dirty="0"/>
              <a:t> who will only consent need to attend this SIV or the MUST do the online training as well as send Delegation log and GCP cert.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60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5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0A0407F-0266-2247-A0EF-862F3076FCF7}" type="slidenum">
              <a:rPr lang="en-US" sz="1200"/>
              <a:pPr/>
              <a:t>38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9982EE3-1D73-B841-BD11-FCA9493CDB0C}" type="slidenum">
              <a:rPr lang="en-US" sz="1200"/>
              <a:pPr/>
              <a:t>39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Niki – can non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consent medics do the prescribing? (readers notes in slide 25)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363AEE-18DD-C64E-8290-DC4BD5320907}" type="slidenum">
              <a:rPr lang="en-US" sz="1200"/>
              <a:pPr/>
              <a:t>42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Coordinator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02BB748-4DE4-694D-9D14-EC7108CD724A}" type="slidenum">
              <a:rPr lang="en-US" sz="1200"/>
              <a:pPr/>
              <a:t>43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</a:t>
            </a:r>
          </a:p>
          <a:p>
            <a:endParaRPr lang="en-US" dirty="0"/>
          </a:p>
          <a:p>
            <a:r>
              <a:rPr lang="en-US" dirty="0"/>
              <a:t>Must be spontaneous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8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0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0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7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</a:t>
            </a:r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Please</a:t>
            </a:r>
            <a:r>
              <a:rPr lang="en-US" baseline="0" dirty="0"/>
              <a:t> keep GP letter, Consent form(s) and patient details together in the ISF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209B-1A08-944B-82DB-259B5DFEBF9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0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4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52400"/>
            <a:ext cx="2179638" cy="6477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88100" cy="6477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9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67750" cy="838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219200"/>
            <a:ext cx="8720138" cy="5410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556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67750" cy="838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720138" cy="2628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000500"/>
            <a:ext cx="8720138" cy="2628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4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A4D32B09-699C-894B-A8E7-9143C8AC5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8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9"/>
          <p:cNvCxnSpPr>
            <a:cxnSpLocks noChangeShapeType="1"/>
          </p:cNvCxnSpPr>
          <p:nvPr userDrawn="1"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73225"/>
            <a:ext cx="38004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FP7-gen-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5" descr="FP7-gen-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11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871564" y="2849581"/>
            <a:ext cx="7415212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376389" y="4462482"/>
            <a:ext cx="6400800" cy="1752600"/>
          </a:xfrm>
          <a:ln>
            <a:noFill/>
          </a:ln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98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9"/>
          <p:cNvCxnSpPr>
            <a:cxnSpLocks noChangeShapeType="1"/>
          </p:cNvCxnSpPr>
          <p:nvPr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325"/>
            <a:ext cx="2455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11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181645"/>
            <a:ext cx="6283325" cy="72707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147050" cy="4537075"/>
          </a:xfrm>
          <a:ln>
            <a:noFill/>
          </a:ln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455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9"/>
          <p:cNvCxnSpPr>
            <a:cxnSpLocks noChangeShapeType="1"/>
          </p:cNvCxnSpPr>
          <p:nvPr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325"/>
            <a:ext cx="2455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11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16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ln>
            <a:noFill/>
          </a:ln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7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224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9"/>
          <p:cNvCxnSpPr>
            <a:cxnSpLocks noChangeShapeType="1"/>
          </p:cNvCxnSpPr>
          <p:nvPr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325"/>
            <a:ext cx="2455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12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181645"/>
            <a:ext cx="6283325" cy="72707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0" y="1455738"/>
            <a:ext cx="3997325" cy="45370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4225" y="1455738"/>
            <a:ext cx="3997325" cy="45370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12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19"/>
          <p:cNvCxnSpPr>
            <a:cxnSpLocks noChangeShapeType="1"/>
          </p:cNvCxnSpPr>
          <p:nvPr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325"/>
            <a:ext cx="2455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14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0609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22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9"/>
          <p:cNvCxnSpPr>
            <a:cxnSpLocks noChangeShapeType="1"/>
          </p:cNvCxnSpPr>
          <p:nvPr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325"/>
            <a:ext cx="2455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10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181645"/>
            <a:ext cx="6283325" cy="72707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879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9"/>
          <p:cNvCxnSpPr>
            <a:cxnSpLocks noChangeShapeType="1"/>
          </p:cNvCxnSpPr>
          <p:nvPr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325"/>
            <a:ext cx="2455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9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842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9"/>
          <p:cNvCxnSpPr>
            <a:cxnSpLocks noChangeShapeType="1"/>
          </p:cNvCxnSpPr>
          <p:nvPr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325"/>
            <a:ext cx="2455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12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ln>
            <a:noFill/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3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33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9"/>
          <p:cNvCxnSpPr>
            <a:cxnSpLocks noChangeShapeType="1"/>
          </p:cNvCxnSpPr>
          <p:nvPr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325"/>
            <a:ext cx="2455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12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ln>
            <a:noFill/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3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645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9"/>
          <p:cNvCxnSpPr>
            <a:cxnSpLocks noChangeShapeType="1"/>
          </p:cNvCxnSpPr>
          <p:nvPr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325"/>
            <a:ext cx="2455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11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181645"/>
            <a:ext cx="6283325" cy="72707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ln>
            <a:noFill/>
          </a:ln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118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9"/>
          <p:cNvCxnSpPr>
            <a:cxnSpLocks noChangeShapeType="1"/>
          </p:cNvCxnSpPr>
          <p:nvPr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325"/>
            <a:ext cx="2455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FP7-gen-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</a:t>
            </a:r>
            <a:r>
              <a:rPr lang="de-DE" sz="1000" dirty="0" err="1">
                <a:solidFill>
                  <a:srgbClr val="004C92"/>
                </a:solidFill>
              </a:rPr>
              <a:t>is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funded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11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4788" y="115888"/>
            <a:ext cx="2036762" cy="58769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4500" y="115888"/>
            <a:ext cx="5957888" cy="5876925"/>
          </a:xfrm>
          <a:ln>
            <a:noFill/>
          </a:ln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04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78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7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DC1E7836-34A5-4E45-BA11-40C7A76F85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29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7294F2CD-6E0A-6A4B-A017-785F9D8F7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9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663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FD2382F7-8072-6142-8ED6-1F8B35FF3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85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1FACA540-8AA3-3443-A5B6-423A21469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05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218FE81B-23C2-4348-B0A5-290145FC2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52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1D9193BB-8CC9-3649-91B4-34109F320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88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A182E6C6-3FA5-1148-9B1C-767EE1719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62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BD4DA760-2D3D-5143-87B4-192F3EE09E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3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9D645985-40EC-7C44-9BF3-A534FCE8E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8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8307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219200"/>
            <a:ext cx="4284663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2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6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12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96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201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677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711" r:id="rId1"/>
    <p:sldLayoutId id="2147487712" r:id="rId2"/>
    <p:sldLayoutId id="2147487713" r:id="rId3"/>
    <p:sldLayoutId id="2147487714" r:id="rId4"/>
    <p:sldLayoutId id="2147487715" r:id="rId5"/>
    <p:sldLayoutId id="2147487716" r:id="rId6"/>
    <p:sldLayoutId id="2147487717" r:id="rId7"/>
    <p:sldLayoutId id="2147487718" r:id="rId8"/>
    <p:sldLayoutId id="2147487719" r:id="rId9"/>
    <p:sldLayoutId id="2147487720" r:id="rId10"/>
    <p:sldLayoutId id="2147487721" r:id="rId11"/>
    <p:sldLayoutId id="2147487722" r:id="rId12"/>
    <p:sldLayoutId id="2147487723" r:id="rId13"/>
    <p:sldLayoutId id="214748772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charset="0"/>
        <a:buChar char="p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charset="0"/>
        <a:buChar char="p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 3" charset="0"/>
        <a:buChar char="p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charset="0"/>
        <a:buChar char="p"/>
        <a:defRPr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charset="0"/>
        <a:buChar char="p"/>
        <a:defRPr sz="1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pitchFamily="-111" charset="2"/>
        <a:buChar char="p"/>
        <a:defRPr sz="1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pitchFamily="-111" charset="2"/>
        <a:buChar char="p"/>
        <a:defRPr sz="1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pitchFamily="-111" charset="2"/>
        <a:buChar char="p"/>
        <a:defRPr sz="1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pitchFamily="-111" charset="2"/>
        <a:buChar char="p"/>
        <a:defRPr sz="1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1268413"/>
            <a:ext cx="85121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bevel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3075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58738"/>
            <a:ext cx="6283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cxnSp>
        <p:nvCxnSpPr>
          <p:cNvPr id="3076" name="Gerade Verbindung 19"/>
          <p:cNvCxnSpPr>
            <a:cxnSpLocks noChangeShapeType="1"/>
          </p:cNvCxnSpPr>
          <p:nvPr/>
        </p:nvCxnSpPr>
        <p:spPr bwMode="auto">
          <a:xfrm>
            <a:off x="0" y="1041400"/>
            <a:ext cx="9144000" cy="1588"/>
          </a:xfrm>
          <a:prstGeom prst="line">
            <a:avLst/>
          </a:prstGeom>
          <a:noFill/>
          <a:ln w="60325">
            <a:solidFill>
              <a:srgbClr val="102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7" name="Picture 25" descr="FP7-gen-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5075"/>
            <a:ext cx="6143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8" name="Gerade Verbindung 19"/>
          <p:cNvCxnSpPr>
            <a:cxnSpLocks noChangeShapeType="1"/>
          </p:cNvCxnSpPr>
          <p:nvPr userDrawn="1"/>
        </p:nvCxnSpPr>
        <p:spPr bwMode="auto">
          <a:xfrm>
            <a:off x="3175" y="981075"/>
            <a:ext cx="9144000" cy="1588"/>
          </a:xfrm>
          <a:prstGeom prst="line">
            <a:avLst/>
          </a:prstGeom>
          <a:noFill/>
          <a:ln w="19050">
            <a:solidFill>
              <a:srgbClr val="02A0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80" name="Picture 2" descr="T:\EU_EuroHYP-1\Dissemination_Training\01_Logo\EuroHYP_CMYK_300dpi_new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325"/>
            <a:ext cx="2455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5" descr="FP7-gen-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3488"/>
            <a:ext cx="6143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23"/>
          <p:cNvSpPr txBox="1">
            <a:spLocks noChangeArrowheads="1"/>
          </p:cNvSpPr>
          <p:nvPr userDrawn="1"/>
        </p:nvSpPr>
        <p:spPr bwMode="auto">
          <a:xfrm>
            <a:off x="684213" y="6356350"/>
            <a:ext cx="3065462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004C92"/>
                </a:solidFill>
              </a:rPr>
              <a:t>EuroHYP-1 is funded </a:t>
            </a:r>
            <a:r>
              <a:rPr lang="de-DE" sz="1000" dirty="0" err="1">
                <a:solidFill>
                  <a:srgbClr val="004C92"/>
                </a:solidFill>
              </a:rPr>
              <a:t>by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European </a:t>
            </a:r>
            <a:r>
              <a:rPr lang="de-DE" sz="1000" dirty="0" err="1">
                <a:solidFill>
                  <a:srgbClr val="004C92"/>
                </a:solidFill>
              </a:rPr>
              <a:t>Commission</a:t>
            </a:r>
            <a:r>
              <a:rPr lang="de-DE" sz="1000" dirty="0">
                <a:solidFill>
                  <a:srgbClr val="004C92"/>
                </a:solidFill>
              </a:rPr>
              <a:t/>
            </a:r>
            <a:br>
              <a:rPr lang="de-DE" sz="1000" dirty="0">
                <a:solidFill>
                  <a:srgbClr val="004C92"/>
                </a:solidFill>
              </a:rPr>
            </a:br>
            <a:r>
              <a:rPr lang="de-DE" sz="1000" dirty="0" err="1">
                <a:solidFill>
                  <a:srgbClr val="004C92"/>
                </a:solidFill>
              </a:rPr>
              <a:t>within</a:t>
            </a:r>
            <a:r>
              <a:rPr lang="de-DE" sz="1000" dirty="0">
                <a:solidFill>
                  <a:srgbClr val="004C92"/>
                </a:solidFill>
              </a:rPr>
              <a:t> </a:t>
            </a:r>
            <a:r>
              <a:rPr lang="de-DE" sz="1000" dirty="0" err="1">
                <a:solidFill>
                  <a:srgbClr val="004C92"/>
                </a:solidFill>
              </a:rPr>
              <a:t>the</a:t>
            </a:r>
            <a:r>
              <a:rPr lang="de-DE" sz="1000" dirty="0">
                <a:solidFill>
                  <a:srgbClr val="004C92"/>
                </a:solidFill>
              </a:rPr>
              <a:t> 7th Framework Programme</a:t>
            </a:r>
          </a:p>
        </p:txBody>
      </p:sp>
      <p:cxnSp>
        <p:nvCxnSpPr>
          <p:cNvPr id="3083" name="Gerade Verbindung 19"/>
          <p:cNvCxnSpPr>
            <a:cxnSpLocks noChangeShapeType="1"/>
          </p:cNvCxnSpPr>
          <p:nvPr userDrawn="1"/>
        </p:nvCxnSpPr>
        <p:spPr bwMode="auto">
          <a:xfrm>
            <a:off x="0" y="6237288"/>
            <a:ext cx="9144000" cy="1587"/>
          </a:xfrm>
          <a:prstGeom prst="line">
            <a:avLst/>
          </a:prstGeom>
          <a:noFill/>
          <a:ln w="60325">
            <a:solidFill>
              <a:srgbClr val="100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46"/>
          <p:cNvSpPr>
            <a:spLocks noGrp="1" noChangeArrowheads="1"/>
          </p:cNvSpPr>
          <p:nvPr>
            <p:ph type="dt" sz="half" idx="2"/>
          </p:nvPr>
        </p:nvSpPr>
        <p:spPr>
          <a:xfrm>
            <a:off x="7943850" y="6381750"/>
            <a:ext cx="949325" cy="28733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004C9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25" r:id="rId1"/>
    <p:sldLayoutId id="2147487726" r:id="rId2"/>
    <p:sldLayoutId id="2147487727" r:id="rId3"/>
    <p:sldLayoutId id="2147487728" r:id="rId4"/>
    <p:sldLayoutId id="2147487729" r:id="rId5"/>
    <p:sldLayoutId id="2147487730" r:id="rId6"/>
    <p:sldLayoutId id="2147487731" r:id="rId7"/>
    <p:sldLayoutId id="2147487732" r:id="rId8"/>
    <p:sldLayoutId id="2147487733" r:id="rId9"/>
    <p:sldLayoutId id="2147487734" r:id="rId10"/>
    <p:sldLayoutId id="21474877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FA0B92D-6E1D-EA44-BD06-8EE685F60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365" name="Picture 12" descr="Black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36" r:id="rId1"/>
    <p:sldLayoutId id="2147487737" r:id="rId2"/>
    <p:sldLayoutId id="2147487738" r:id="rId3"/>
    <p:sldLayoutId id="2147487739" r:id="rId4"/>
    <p:sldLayoutId id="2147487740" r:id="rId5"/>
    <p:sldLayoutId id="2147487741" r:id="rId6"/>
    <p:sldLayoutId id="2147487742" r:id="rId7"/>
    <p:sldLayoutId id="2147487743" r:id="rId8"/>
    <p:sldLayoutId id="2147487744" r:id="rId9"/>
    <p:sldLayoutId id="2147487745" r:id="rId10"/>
    <p:sldLayoutId id="21474877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5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2952328"/>
          </a:xfrm>
        </p:spPr>
        <p:txBody>
          <a:bodyPr/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Desmopressin for reversal of Antiplatelet drugs in Stroke</a:t>
            </a:r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Haemorrhage (DASH)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  <a:p>
            <a:endParaRPr lang="en-GB" sz="1200" dirty="0">
              <a:solidFill>
                <a:srgbClr val="FFFF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DASH-1.ac.uk</a:t>
            </a:r>
          </a:p>
          <a:p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3358770" y="6273224"/>
            <a:ext cx="2464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Verdana"/>
                <a:cs typeface="Verdana"/>
              </a:rPr>
              <a:t>Created January 2020</a:t>
            </a:r>
          </a:p>
          <a:p>
            <a:pPr algn="ctr" eaLnBrk="1" hangingPunct="1"/>
            <a:r>
              <a:rPr lang="en-US" sz="1600" dirty="0">
                <a:latin typeface="Verdana"/>
                <a:cs typeface="Verdana"/>
              </a:rPr>
              <a:t>Protocol version 2.0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97652" y="200656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39952" y="8254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18164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45A232-8908-D045-AD41-C09518A4C50E}"/>
              </a:ext>
            </a:extLst>
          </p:cNvPr>
          <p:cNvSpPr txBox="1"/>
          <p:nvPr/>
        </p:nvSpPr>
        <p:spPr>
          <a:xfrm>
            <a:off x="31304" y="6430908"/>
            <a:ext cx="3335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Verdana"/>
              <a:cs typeface="Verdana"/>
            </a:endParaRPr>
          </a:p>
          <a:p>
            <a:r>
              <a:rPr lang="en-US" sz="1200" dirty="0">
                <a:latin typeface="Verdana"/>
                <a:cs typeface="Verdana"/>
              </a:rPr>
              <a:t>DASH-1.ac.uk            </a:t>
            </a:r>
            <a:r>
              <a:rPr lang="en-US" sz="1200" dirty="0">
                <a:latin typeface="+mj-lt"/>
              </a:rPr>
              <a:t>17 Jan 2020 v1.7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5E19D5-0441-3B4C-B47B-691171BD4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a typeface="ＭＳ Ｐゴシック" charset="-128"/>
                <a:cs typeface="Verdana"/>
              </a:rPr>
              <a:t>DASH:  Consent flowchart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66" y="1030942"/>
            <a:ext cx="8729044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DB701-0C72-744D-8F6B-C6719EF9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Macintosh HD:Users:monikakowalczyk:Desktop:DASH docs MK:Logo:DASH logo.jpg">
            <a:extLst>
              <a:ext uri="{FF2B5EF4-FFF2-40B4-BE49-F238E27FC236}">
                <a16:creationId xmlns:a16="http://schemas.microsoft.com/office/drawing/2014/main" id="{C61F2A50-46CF-204C-8405-0015CA95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56" y="0"/>
            <a:ext cx="1241643" cy="9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DA43B-C2DD-BC4E-84C9-FBB293C835B9}"/>
              </a:ext>
            </a:extLst>
          </p:cNvPr>
          <p:cNvSpPr txBox="1"/>
          <p:nvPr/>
        </p:nvSpPr>
        <p:spPr>
          <a:xfrm>
            <a:off x="257366" y="6635335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8519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DASH Pictorial Consent form:</a:t>
            </a:r>
          </a:p>
        </p:txBody>
      </p:sp>
      <p:sp>
        <p:nvSpPr>
          <p:cNvPr id="44034" name="Text Placeholder 5"/>
          <p:cNvSpPr>
            <a:spLocks noGrp="1"/>
          </p:cNvSpPr>
          <p:nvPr>
            <p:ph type="body" sz="quarter" idx="3"/>
          </p:nvPr>
        </p:nvSpPr>
        <p:spPr>
          <a:xfrm flipH="1">
            <a:off x="9396535" y="2132856"/>
            <a:ext cx="1512168" cy="3528392"/>
          </a:xfrm>
        </p:spPr>
        <p:txBody>
          <a:bodyPr/>
          <a:lstStyle/>
          <a:p>
            <a:pPr algn="ctr"/>
            <a:endParaRPr lang="en-US" sz="2000" b="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16395"/>
            <a:ext cx="3377951" cy="4823031"/>
          </a:xfrm>
        </p:spPr>
      </p:pic>
      <p:sp>
        <p:nvSpPr>
          <p:cNvPr id="44039" name="Content Placeholder 4"/>
          <p:cNvSpPr>
            <a:spLocks noGrp="1"/>
          </p:cNvSpPr>
          <p:nvPr>
            <p:ph sz="half" idx="2"/>
          </p:nvPr>
        </p:nvSpPr>
        <p:spPr>
          <a:xfrm>
            <a:off x="-1" y="5805264"/>
            <a:ext cx="9030073" cy="366659"/>
          </a:xfrm>
        </p:spPr>
        <p:txBody>
          <a:bodyPr/>
          <a:lstStyle/>
          <a:p>
            <a:pPr marL="0" indent="0" algn="ctr">
              <a:buFont typeface="Wingdings 3" charset="0"/>
              <a:buNone/>
            </a:pPr>
            <a:r>
              <a:rPr lang="en-US" sz="1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Where possible get full informed consent form signed ASAP</a:t>
            </a:r>
          </a:p>
          <a:p>
            <a:pPr marL="0" indent="0" algn="ctr">
              <a:buFont typeface="Wingdings 3" charset="0"/>
              <a:buNone/>
            </a:pPr>
            <a:r>
              <a:rPr lang="en-US" sz="1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Master copy of consent to be filed in site file and</a:t>
            </a:r>
            <a:br>
              <a:rPr lang="en-US" sz="1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a copy sent to the trial office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650390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20" name="Picture 19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13" y="0"/>
            <a:ext cx="111561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05762"/>
            <a:ext cx="3360707" cy="4824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467D92-76B6-1543-A116-9755DDD08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EAF818-648D-4747-A728-124BA395382E}"/>
              </a:ext>
            </a:extLst>
          </p:cNvPr>
          <p:cNvSpPr/>
          <p:nvPr/>
        </p:nvSpPr>
        <p:spPr bwMode="auto">
          <a:xfrm>
            <a:off x="5796136" y="1556792"/>
            <a:ext cx="1440160" cy="720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E5CB5-EF46-854F-A0F9-7D3315F73915}"/>
              </a:ext>
            </a:extLst>
          </p:cNvPr>
          <p:cNvSpPr/>
          <p:nvPr/>
        </p:nvSpPr>
        <p:spPr bwMode="auto">
          <a:xfrm>
            <a:off x="2915103" y="1988840"/>
            <a:ext cx="864096" cy="1348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DASH Pictorial Consent form:</a:t>
            </a:r>
          </a:p>
        </p:txBody>
      </p:sp>
      <p:sp>
        <p:nvSpPr>
          <p:cNvPr id="44034" name="Text Placeholder 5"/>
          <p:cNvSpPr>
            <a:spLocks noGrp="1"/>
          </p:cNvSpPr>
          <p:nvPr>
            <p:ph type="body" sz="quarter" idx="3"/>
          </p:nvPr>
        </p:nvSpPr>
        <p:spPr>
          <a:xfrm flipH="1">
            <a:off x="9396535" y="2132856"/>
            <a:ext cx="1512168" cy="3528392"/>
          </a:xfrm>
        </p:spPr>
        <p:txBody>
          <a:bodyPr/>
          <a:lstStyle/>
          <a:p>
            <a:pPr algn="ctr"/>
            <a:endParaRPr lang="en-US" sz="2000" b="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9" name="Content Placeholder 4"/>
          <p:cNvSpPr>
            <a:spLocks noGrp="1"/>
          </p:cNvSpPr>
          <p:nvPr>
            <p:ph sz="half" idx="2"/>
          </p:nvPr>
        </p:nvSpPr>
        <p:spPr>
          <a:xfrm>
            <a:off x="-1" y="5805264"/>
            <a:ext cx="9030073" cy="366659"/>
          </a:xfrm>
        </p:spPr>
        <p:txBody>
          <a:bodyPr/>
          <a:lstStyle/>
          <a:p>
            <a:pPr marL="0" indent="0" algn="ctr">
              <a:buFont typeface="Wingdings 3" charset="0"/>
              <a:buNone/>
            </a:pPr>
            <a:r>
              <a:rPr lang="en-US" sz="1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Where possible get full informed consent form signed ASAP</a:t>
            </a:r>
          </a:p>
          <a:p>
            <a:pPr marL="0" indent="0" algn="ctr">
              <a:buFont typeface="Wingdings 3" charset="0"/>
              <a:buNone/>
            </a:pPr>
            <a:r>
              <a:rPr lang="en-US" sz="1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Master copy of consent to be filed in site file and</a:t>
            </a:r>
            <a:br>
              <a:rPr lang="en-US" sz="1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a copy sent to the trial office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180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20" name="Picture 19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91" y="0"/>
            <a:ext cx="1307637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1" y="980728"/>
            <a:ext cx="3360707" cy="4824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C257C-B314-6A4C-845E-3C98C6907091}"/>
              </a:ext>
            </a:extLst>
          </p:cNvPr>
          <p:cNvSpPr txBox="1"/>
          <p:nvPr/>
        </p:nvSpPr>
        <p:spPr>
          <a:xfrm>
            <a:off x="2277912" y="1004500"/>
            <a:ext cx="4129657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Ensure patient is also given a copy of the full patient info. sheet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761773-D8A6-5A4D-A3D1-4B135190D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84" y="1328285"/>
            <a:ext cx="2884562" cy="3974947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11272E-CEA6-794C-9C8E-B54AC33A9154}"/>
              </a:ext>
            </a:extLst>
          </p:cNvPr>
          <p:cNvCxnSpPr/>
          <p:nvPr/>
        </p:nvCxnSpPr>
        <p:spPr bwMode="auto">
          <a:xfrm>
            <a:off x="2843808" y="2123146"/>
            <a:ext cx="10081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BB2576F2-0F40-8E4B-B353-1B9EF02B7FE8}"/>
              </a:ext>
            </a:extLst>
          </p:cNvPr>
          <p:cNvSpPr/>
          <p:nvPr/>
        </p:nvSpPr>
        <p:spPr bwMode="auto">
          <a:xfrm>
            <a:off x="3742481" y="1567983"/>
            <a:ext cx="648074" cy="33075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97CF9A-E8E9-544E-833F-5563312D3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9C3BEB-04DC-4942-9BE6-A713F4AB08C5}"/>
              </a:ext>
            </a:extLst>
          </p:cNvPr>
          <p:cNvSpPr/>
          <p:nvPr/>
        </p:nvSpPr>
        <p:spPr bwMode="auto">
          <a:xfrm>
            <a:off x="5724128" y="1898734"/>
            <a:ext cx="957331" cy="16211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Participant consent</a:t>
            </a:r>
          </a:p>
        </p:txBody>
      </p:sp>
      <p:sp>
        <p:nvSpPr>
          <p:cNvPr id="45058" name="Content Placeholder 1"/>
          <p:cNvSpPr>
            <a:spLocks noGrp="1"/>
          </p:cNvSpPr>
          <p:nvPr>
            <p:ph sz="half" idx="1"/>
          </p:nvPr>
        </p:nvSpPr>
        <p:spPr>
          <a:xfrm>
            <a:off x="591553" y="991238"/>
            <a:ext cx="3384376" cy="389384"/>
          </a:xfrm>
        </p:spPr>
        <p:txBody>
          <a:bodyPr/>
          <a:lstStyle/>
          <a:p>
            <a:pPr algn="ctr">
              <a:buFont typeface="Wingdings 3" charset="0"/>
              <a:buNone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Patient Information Sheet</a:t>
            </a:r>
          </a:p>
        </p:txBody>
      </p:sp>
      <p:sp>
        <p:nvSpPr>
          <p:cNvPr id="45062" name="Content Placeholder 1"/>
          <p:cNvSpPr txBox="1">
            <a:spLocks/>
          </p:cNvSpPr>
          <p:nvPr/>
        </p:nvSpPr>
        <p:spPr bwMode="auto">
          <a:xfrm>
            <a:off x="4355976" y="991238"/>
            <a:ext cx="2915816" cy="3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sz="1800" dirty="0">
                <a:latin typeface="Verdana" charset="0"/>
              </a:rPr>
              <a:t>Full Patient Consent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 3" charset="0"/>
              <a:buChar char="p"/>
            </a:pPr>
            <a:endParaRPr lang="en-US" sz="2800" dirty="0">
              <a:latin typeface="Verdan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5" name="Picture 14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99" y="0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9" y="1446828"/>
            <a:ext cx="3544766" cy="4884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37" y="1446828"/>
            <a:ext cx="3435433" cy="48851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38313-24B0-954D-A60D-54C87E35D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9AC396-D054-3F4F-8A5B-1CA35334EC21}"/>
              </a:ext>
            </a:extLst>
          </p:cNvPr>
          <p:cNvSpPr/>
          <p:nvPr/>
        </p:nvSpPr>
        <p:spPr bwMode="auto">
          <a:xfrm>
            <a:off x="5292080" y="2132856"/>
            <a:ext cx="1346448" cy="14401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634321-8BFC-BD42-9F26-91A869DC94B8}"/>
              </a:ext>
            </a:extLst>
          </p:cNvPr>
          <p:cNvSpPr/>
          <p:nvPr/>
        </p:nvSpPr>
        <p:spPr bwMode="auto">
          <a:xfrm>
            <a:off x="1619672" y="2132856"/>
            <a:ext cx="1634480" cy="21602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2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Nominee forms:</a:t>
            </a:r>
          </a:p>
        </p:txBody>
      </p:sp>
      <p:sp>
        <p:nvSpPr>
          <p:cNvPr id="45058" name="Content Placeholder 1"/>
          <p:cNvSpPr>
            <a:spLocks noGrp="1"/>
          </p:cNvSpPr>
          <p:nvPr>
            <p:ph sz="half" idx="1"/>
          </p:nvPr>
        </p:nvSpPr>
        <p:spPr>
          <a:xfrm>
            <a:off x="3779912" y="1148929"/>
            <a:ext cx="3384376" cy="389384"/>
          </a:xfrm>
        </p:spPr>
        <p:txBody>
          <a:bodyPr/>
          <a:lstStyle/>
          <a:p>
            <a:pPr algn="ctr">
              <a:buFont typeface="Wingdings 3" charset="0"/>
              <a:buNone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Nominee Information Sheet</a:t>
            </a:r>
          </a:p>
        </p:txBody>
      </p:sp>
      <p:sp>
        <p:nvSpPr>
          <p:cNvPr id="45062" name="Content Placeholder 1"/>
          <p:cNvSpPr txBox="1">
            <a:spLocks/>
          </p:cNvSpPr>
          <p:nvPr/>
        </p:nvSpPr>
        <p:spPr bwMode="auto">
          <a:xfrm>
            <a:off x="6228184" y="1700808"/>
            <a:ext cx="2915816" cy="3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sz="1800" dirty="0">
                <a:latin typeface="Verdana" charset="0"/>
              </a:rPr>
              <a:t>   Nominee Consent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 3" charset="0"/>
              <a:buChar char="p"/>
            </a:pPr>
            <a:endParaRPr lang="en-US" sz="2800" dirty="0">
              <a:latin typeface="Verdana" charset="0"/>
            </a:endParaRPr>
          </a:p>
        </p:txBody>
      </p:sp>
      <p:sp>
        <p:nvSpPr>
          <p:cNvPr id="45063" name="Content Placeholder 1"/>
          <p:cNvSpPr>
            <a:spLocks noGrp="1"/>
          </p:cNvSpPr>
          <p:nvPr>
            <p:ph sz="half" idx="2"/>
          </p:nvPr>
        </p:nvSpPr>
        <p:spPr>
          <a:xfrm>
            <a:off x="179388" y="1090613"/>
            <a:ext cx="3600524" cy="54102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Personal: Can be signed by a relative or close friend</a:t>
            </a:r>
          </a:p>
          <a:p>
            <a:pPr>
              <a:buClr>
                <a:srgbClr val="FFFF00"/>
              </a:buClr>
            </a:pPr>
            <a:endParaRPr lang="en-US" sz="1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Professional: A doctor can </a:t>
            </a:r>
            <a:b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sign if no relative available</a:t>
            </a:r>
          </a:p>
          <a:p>
            <a:pPr>
              <a:buClr>
                <a:srgbClr val="FFFF00"/>
              </a:buClr>
            </a:pPr>
            <a:endParaRPr lang="en-US" sz="1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Doctor must be unconnected with DASH (not on the delegation log)</a:t>
            </a:r>
          </a:p>
          <a:p>
            <a:pPr>
              <a:buClr>
                <a:srgbClr val="FFFF00"/>
              </a:buClr>
            </a:pPr>
            <a:endParaRPr lang="en-US" sz="1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If nominee form used by professional – attempt to get consent or personal nominee consent within 72 hours if possible.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5" name="Picture 14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78" y="1538313"/>
            <a:ext cx="3058917" cy="4436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08" y="2090192"/>
            <a:ext cx="3208850" cy="4532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966D7E-1EEA-4B4D-8644-A6923A6BD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6D6EFC-BCB3-8D41-8C53-3E67219967E0}"/>
              </a:ext>
            </a:extLst>
          </p:cNvPr>
          <p:cNvSpPr/>
          <p:nvPr/>
        </p:nvSpPr>
        <p:spPr bwMode="auto">
          <a:xfrm>
            <a:off x="4572000" y="2132856"/>
            <a:ext cx="1634480" cy="720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1A3D00-646F-1749-A515-9E1F46C1E976}"/>
              </a:ext>
            </a:extLst>
          </p:cNvPr>
          <p:cNvSpPr/>
          <p:nvPr/>
        </p:nvSpPr>
        <p:spPr bwMode="auto">
          <a:xfrm>
            <a:off x="6998568" y="2754681"/>
            <a:ext cx="1029816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General Practitioner letter</a:t>
            </a:r>
          </a:p>
        </p:txBody>
      </p:sp>
      <p:sp>
        <p:nvSpPr>
          <p:cNvPr id="47109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1196752"/>
            <a:ext cx="5096819" cy="5184576"/>
          </a:xfrm>
        </p:spPr>
        <p:txBody>
          <a:bodyPr/>
          <a:lstStyle/>
          <a:p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Always send a letter to the participant's general practitioner</a:t>
            </a:r>
          </a:p>
          <a:p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File copy in Investigator Site File (with consent/pt details)</a:t>
            </a:r>
          </a:p>
          <a:p>
            <a:pPr marL="0" indent="0">
              <a:buNone/>
            </a:pPr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Include a copy of the consent/PIS/GP letter in to the medical records</a:t>
            </a:r>
          </a:p>
          <a:p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Anonyomised/</a:t>
            </a:r>
            <a:b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unanomymised to be kept separate</a:t>
            </a:r>
          </a:p>
          <a:p>
            <a:pPr marL="0" indent="0">
              <a:buNone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96629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3" name="Picture 12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72" y="0"/>
            <a:ext cx="1211627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" y="1143000"/>
            <a:ext cx="3447038" cy="48721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C36551-DFF6-5D49-AE4B-0566DF975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C6E714-DB90-A74D-872C-6342161C914B}"/>
              </a:ext>
            </a:extLst>
          </p:cNvPr>
          <p:cNvSpPr/>
          <p:nvPr/>
        </p:nvSpPr>
        <p:spPr bwMode="auto">
          <a:xfrm>
            <a:off x="1259632" y="1916832"/>
            <a:ext cx="1296144" cy="21602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34064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DASH-1   Logging onto website</a:t>
            </a:r>
          </a:p>
        </p:txBody>
      </p:sp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5220072" y="1124744"/>
            <a:ext cx="367240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Verdana"/>
                <a:cs typeface="Verdana"/>
              </a:rPr>
              <a:t>Account details and PIN will be sent via email</a:t>
            </a:r>
          </a:p>
          <a:p>
            <a:pPr eaLnBrk="1" hangingPunct="1"/>
            <a:endParaRPr lang="en-US" sz="2000" dirty="0">
              <a:latin typeface="Verdana"/>
              <a:cs typeface="Verdana"/>
            </a:endParaRPr>
          </a:p>
          <a:p>
            <a:pPr eaLnBrk="1" hangingPunct="1"/>
            <a:r>
              <a:rPr lang="en-US" sz="2000" dirty="0">
                <a:latin typeface="Verdana"/>
                <a:cs typeface="Verdana"/>
              </a:rPr>
              <a:t>PI must activate before site can recruit </a:t>
            </a:r>
          </a:p>
          <a:p>
            <a:pPr eaLnBrk="1" hangingPunct="1"/>
            <a:endParaRPr lang="en-US" sz="2000" dirty="0">
              <a:latin typeface="Verdana"/>
              <a:cs typeface="Verdana"/>
            </a:endParaRPr>
          </a:p>
          <a:p>
            <a:pPr eaLnBrk="1" hangingPunct="1"/>
            <a:r>
              <a:rPr lang="en-US" sz="2000" dirty="0">
                <a:latin typeface="Verdana"/>
                <a:cs typeface="Verdana"/>
              </a:rPr>
              <a:t>Password reset on-line</a:t>
            </a:r>
          </a:p>
          <a:p>
            <a:pPr eaLnBrk="1" hangingPunct="1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4" name="Picture 13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91" y="0"/>
            <a:ext cx="1195008" cy="8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E6F668-4DE2-CB41-99E9-0187049C8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4832"/>
            <a:ext cx="5043563" cy="3094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4ECDA-EE62-B246-80EB-EF5E4A39E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53" y="3864320"/>
            <a:ext cx="7164288" cy="2314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426002-FA58-4643-A3D5-C3851AE2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E9407-1BF8-944A-8AB7-C8A34EBD7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4" y="1434324"/>
            <a:ext cx="4498655" cy="5126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931496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DASH-1:  Randomisation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889032" cy="54102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500" dirty="0">
                <a:latin typeface="Verdana" charset="0"/>
                <a:ea typeface="ＭＳ Ｐゴシック" charset="0"/>
                <a:cs typeface="ＭＳ Ｐゴシック" charset="0"/>
              </a:rPr>
              <a:t>On-line DASH-1.ac.uk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6513343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63315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D42F62-B9D2-054A-B662-7CCF765666D2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Picture 9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96" y="0"/>
            <a:ext cx="1129656" cy="8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561AE-5179-9F4D-8EA8-7427F5464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18" y="2189779"/>
            <a:ext cx="5428416" cy="3954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A8C77-128F-1848-B160-AF6B93D0F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DASH:  Randomisation</a:t>
            </a:r>
          </a:p>
        </p:txBody>
      </p:sp>
      <p:sp>
        <p:nvSpPr>
          <p:cNvPr id="58372" name="Content Placeholder 2"/>
          <p:cNvSpPr>
            <a:spLocks noGrp="1"/>
          </p:cNvSpPr>
          <p:nvPr>
            <p:ph idx="1"/>
          </p:nvPr>
        </p:nvSpPr>
        <p:spPr>
          <a:xfrm>
            <a:off x="228600" y="582960"/>
            <a:ext cx="8720138" cy="4586064"/>
          </a:xfrm>
        </p:spPr>
        <p:txBody>
          <a:bodyPr/>
          <a:lstStyle/>
          <a:p>
            <a:pPr marL="0" indent="0">
              <a:buClr>
                <a:srgbClr val="FFFF00"/>
              </a:buClr>
              <a:buNone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sz="3000" dirty="0">
                <a:latin typeface="Verdana" charset="0"/>
                <a:ea typeface="ＭＳ Ｐゴシック" charset="0"/>
                <a:cs typeface="ＭＳ Ｐゴシック" charset="0"/>
              </a:rPr>
              <a:t>Emergency randomisation procedure</a:t>
            </a:r>
          </a:p>
          <a:p>
            <a:pPr>
              <a:buClr>
                <a:srgbClr val="FFFF00"/>
              </a:buClr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Emergency telephone numbers available</a:t>
            </a:r>
          </a:p>
          <a:p>
            <a:pPr lvl="1">
              <a:buClr>
                <a:srgbClr val="FFFF00"/>
              </a:buClr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2">
              <a:buClr>
                <a:srgbClr val="FFFF00"/>
              </a:buClr>
            </a:pPr>
            <a:r>
              <a:rPr lang="en-US" sz="2400" i="1" dirty="0">
                <a:latin typeface="Verdana" charset="0"/>
                <a:ea typeface="ＭＳ Ｐゴシック" charset="0"/>
                <a:cs typeface="ＭＳ Ｐゴシック" charset="0"/>
              </a:rPr>
              <a:t>If a hospital site is down</a:t>
            </a:r>
          </a:p>
          <a:p>
            <a:pPr lvl="2">
              <a:buClr>
                <a:srgbClr val="FFFF00"/>
              </a:buClr>
            </a:pPr>
            <a:endParaRPr lang="en-US" sz="2400" i="1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2">
              <a:buClr>
                <a:srgbClr val="FFFF00"/>
              </a:buClr>
            </a:pPr>
            <a:r>
              <a:rPr lang="en-US" sz="2400" i="1" dirty="0">
                <a:latin typeface="Verdana" charset="0"/>
                <a:ea typeface="ＭＳ Ｐゴシック" charset="0"/>
                <a:cs typeface="ＭＳ Ｐゴシック" charset="0"/>
              </a:rPr>
              <a:t>If the actual trial website is down</a:t>
            </a:r>
          </a:p>
          <a:p>
            <a:pPr lvl="2">
              <a:buClr>
                <a:srgbClr val="FFFF00"/>
              </a:buClr>
            </a:pPr>
            <a:endParaRPr lang="en-US" sz="2400" i="1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914400" lvl="2" indent="0">
              <a:buClr>
                <a:srgbClr val="FFFF00"/>
              </a:buClr>
              <a:buNone/>
            </a:pPr>
            <a:r>
              <a:rPr lang="en-US" sz="2400" b="1" i="1" u="sng" dirty="0">
                <a:latin typeface="Verdana" charset="0"/>
                <a:ea typeface="ＭＳ Ｐゴシック" charset="0"/>
                <a:cs typeface="ＭＳ Ｐゴシック" charset="0"/>
              </a:rPr>
              <a:t>If unable to access website or contact emergency numbers – please use lowest treatment pack and inform trial office ASAP</a:t>
            </a:r>
          </a:p>
          <a:p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6FF20B-62B4-4646-921B-1B522353D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 descr="Macintosh HD:Users:monikakowalczyk:Desktop:DASH docs MK:Logo:DASH logo.jpg">
            <a:extLst>
              <a:ext uri="{FF2B5EF4-FFF2-40B4-BE49-F238E27FC236}">
                <a16:creationId xmlns:a16="http://schemas.microsoft.com/office/drawing/2014/main" id="{E1090A85-DC2B-D94D-8A2C-5DDB73EF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Intervention/Control: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6" y="1001379"/>
            <a:ext cx="8720138" cy="5410200"/>
          </a:xfrm>
        </p:spPr>
        <p:txBody>
          <a:bodyPr/>
          <a:lstStyle/>
          <a:p>
            <a:r>
              <a:rPr lang="en-GB" sz="2400" dirty="0"/>
              <a:t>Intravenous desmopressin (DDAVP) ampoules or placebo of intravenous Sodium Chloride 0.9% ampoules</a:t>
            </a:r>
          </a:p>
          <a:p>
            <a:r>
              <a:rPr lang="en-GB" sz="2400" u="sng" dirty="0">
                <a:solidFill>
                  <a:srgbClr val="FF0000"/>
                </a:solidFill>
              </a:rPr>
              <a:t>Needs to be stored in a fridge 2ºC to 8ºC </a:t>
            </a:r>
            <a:endParaRPr lang="en-US" sz="2400" u="sng" dirty="0">
              <a:solidFill>
                <a:srgbClr val="FF0000"/>
              </a:solidFill>
            </a:endParaRPr>
          </a:p>
          <a:p>
            <a:r>
              <a:rPr lang="en-GB" sz="2400" dirty="0"/>
              <a:t>Desmopressin 20μg OR Sodium Chloride 0.9% will be added to 50ml Sodium Chloride 0.9% and infused over 20 minutes</a:t>
            </a:r>
          </a:p>
          <a:p>
            <a:r>
              <a:rPr lang="en-GB" sz="2400" dirty="0"/>
              <a:t>Temperature excursions below 2ºC and above 8ºC should be reported to the clinical trials pharmacy and the trial office as soon as possible </a:t>
            </a:r>
          </a:p>
          <a:p>
            <a:endParaRPr lang="en-GB" sz="2400" dirty="0"/>
          </a:p>
          <a:p>
            <a:endParaRPr lang="en-US" dirty="0"/>
          </a:p>
        </p:txBody>
      </p:sp>
      <p:pic>
        <p:nvPicPr>
          <p:cNvPr id="5" name="Picture 4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725B70-C334-5C4E-90B6-25770D792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687B28-40FB-784B-A75A-CAD6939FBAAF}"/>
              </a:ext>
            </a:extLst>
          </p:cNvPr>
          <p:cNvSpPr txBox="1"/>
          <p:nvPr/>
        </p:nvSpPr>
        <p:spPr>
          <a:xfrm>
            <a:off x="228600" y="6597352"/>
            <a:ext cx="12636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518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20138" cy="4874096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Background  </a:t>
            </a:r>
          </a:p>
          <a:p>
            <a:pPr>
              <a:buClr>
                <a:srgbClr val="FFFF00"/>
              </a:buClr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Study design</a:t>
            </a:r>
          </a:p>
          <a:p>
            <a:pPr>
              <a:buClr>
                <a:srgbClr val="FFFF00"/>
              </a:buClr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Inclusion criteria</a:t>
            </a:r>
          </a:p>
          <a:p>
            <a:pPr>
              <a:buClr>
                <a:srgbClr val="FFFF00"/>
              </a:buClr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Consent process</a:t>
            </a:r>
          </a:p>
          <a:p>
            <a:pPr>
              <a:buClr>
                <a:srgbClr val="FFFF00"/>
              </a:buClr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Randomisation</a:t>
            </a:r>
          </a:p>
          <a:p>
            <a:pPr>
              <a:buClr>
                <a:srgbClr val="FFFF00"/>
              </a:buClr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Passwords and website access</a:t>
            </a:r>
          </a:p>
          <a:p>
            <a:pPr>
              <a:buClr>
                <a:srgbClr val="FFFF00"/>
              </a:buClr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Drug storage and administration</a:t>
            </a:r>
          </a:p>
          <a:p>
            <a:pPr>
              <a:buClr>
                <a:srgbClr val="FFFF00"/>
              </a:buClr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eCRF completion – baseline, end of treatment,</a:t>
            </a:r>
            <a:b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day 2 (24 hours), day 90 (telephone follow-up)</a:t>
            </a:r>
          </a:p>
          <a:p>
            <a:pPr>
              <a:buClr>
                <a:srgbClr val="FFFF00"/>
              </a:buClr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Site file</a:t>
            </a:r>
          </a:p>
          <a:p>
            <a:pPr>
              <a:buClr>
                <a:srgbClr val="FFFF00"/>
              </a:buClr>
            </a:pPr>
            <a:endParaRPr lang="en-GB" sz="1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Please complete training log of all attendees!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512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Aims and Objectives:</a:t>
            </a:r>
          </a:p>
        </p:txBody>
      </p:sp>
      <p:pic>
        <p:nvPicPr>
          <p:cNvPr id="9" name="Picture 8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50" y="0"/>
            <a:ext cx="1345849" cy="90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E3D54D-AACE-174D-8498-8084D25AC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A0521-D59E-1E44-BC38-2F7D196D444D}"/>
              </a:ext>
            </a:extLst>
          </p:cNvPr>
          <p:cNvSpPr/>
          <p:nvPr/>
        </p:nvSpPr>
        <p:spPr>
          <a:xfrm>
            <a:off x="0" y="6441666"/>
            <a:ext cx="1475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Verdana"/>
              <a:cs typeface="Verdana"/>
            </a:endParaRPr>
          </a:p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67750" cy="756320"/>
          </a:xfrm>
        </p:spPr>
        <p:txBody>
          <a:bodyPr/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Packaging and labelling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720138" cy="5616624"/>
          </a:xfrm>
        </p:spPr>
        <p:txBody>
          <a:bodyPr/>
          <a:lstStyle/>
          <a:p>
            <a:r>
              <a:rPr lang="en-GB" sz="2400" dirty="0"/>
              <a:t>Nottingham University Hospital pharmacy will prepare blinded individual treatment packs containing: 5 x 1ml or 3 x 2ml glass ampoules containing either desmopressin 20µg or sodium chloride 0.9%.  These will be non-identical.</a:t>
            </a:r>
          </a:p>
          <a:p>
            <a:r>
              <a:rPr lang="en-GB" sz="2400" dirty="0"/>
              <a:t>The carton and the ampoules contained within it will be labelled with the same unique pack number</a:t>
            </a:r>
            <a:r>
              <a:rPr lang="en-US" sz="2400" dirty="0"/>
              <a:t>.</a:t>
            </a:r>
          </a:p>
          <a:p>
            <a:r>
              <a:rPr lang="en-GB" sz="2400" dirty="0"/>
              <a:t>Detailed prescribing and administration instructions will be provided in the treatment pack.</a:t>
            </a:r>
          </a:p>
          <a:p>
            <a:r>
              <a:rPr lang="en-GB" sz="2400" dirty="0"/>
              <a:t>Empty packaging and used ampoules can be disposed of on the ward after completion of accountability log.</a:t>
            </a:r>
          </a:p>
          <a:p>
            <a:r>
              <a:rPr lang="en-GB" sz="2400" dirty="0"/>
              <a:t>Unused IMP should be returned to clinical trials pharmacy.</a:t>
            </a:r>
          </a:p>
        </p:txBody>
      </p:sp>
      <p:pic>
        <p:nvPicPr>
          <p:cNvPr id="4" name="Picture 3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72" y="0"/>
            <a:ext cx="1211627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5E919-6FA2-AE4D-85F1-7CC3727EC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753196-C879-354D-8B40-D72C499F3252}"/>
              </a:ext>
            </a:extLst>
          </p:cNvPr>
          <p:cNvSpPr txBox="1"/>
          <p:nvPr/>
        </p:nvSpPr>
        <p:spPr>
          <a:xfrm>
            <a:off x="228600" y="6463276"/>
            <a:ext cx="2782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88705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Drug administration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9112"/>
            <a:ext cx="8720138" cy="5418687"/>
          </a:xfrm>
        </p:spPr>
        <p:txBody>
          <a:bodyPr/>
          <a:lstStyle/>
          <a:p>
            <a:r>
              <a:rPr lang="en-GB" sz="2400" dirty="0"/>
              <a:t>Desmopressin 20μg OR Sodium Chloride 0.9% will be added to 50ml Sodium Chloride 0.9% and infused over 20 minutes</a:t>
            </a:r>
          </a:p>
          <a:p>
            <a:r>
              <a:rPr lang="en-GB" sz="2400" dirty="0"/>
              <a:t>20 minute infusion is aimed at reducing side effects from flushing</a:t>
            </a:r>
          </a:p>
          <a:p>
            <a:r>
              <a:rPr lang="en-GB" sz="2400" dirty="0"/>
              <a:t>Drug needs to be stored in fridge  at 2 to 8 degrees Celsius</a:t>
            </a:r>
          </a:p>
          <a:p>
            <a:r>
              <a:rPr lang="en-GB" sz="2400" dirty="0"/>
              <a:t>Participant trial number and pack ID must be recorded on the drug card</a:t>
            </a:r>
          </a:p>
          <a:p>
            <a:endParaRPr lang="en-US" dirty="0"/>
          </a:p>
        </p:txBody>
      </p:sp>
      <p:pic>
        <p:nvPicPr>
          <p:cNvPr id="5" name="Picture 4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8C6CB2-D0FB-1D4C-AE3E-925D09062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34" y="4591287"/>
            <a:ext cx="2374675" cy="1656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6B77D-4623-D547-AD77-0B37D4752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42" y="4591287"/>
            <a:ext cx="2448272" cy="1650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6986E2-8FE3-5B45-AA74-E06CD7070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CCE3E8-EA37-A243-BA1C-BB5080EF6E7D}"/>
              </a:ext>
            </a:extLst>
          </p:cNvPr>
          <p:cNvSpPr txBox="1"/>
          <p:nvPr/>
        </p:nvSpPr>
        <p:spPr>
          <a:xfrm>
            <a:off x="355600" y="6620933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6545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4608512" cy="3810000"/>
          </a:xfrm>
        </p:spPr>
        <p:txBody>
          <a:bodyPr/>
          <a:lstStyle/>
          <a:p>
            <a:pPr marL="0" indent="0">
              <a:buClr>
                <a:srgbClr val="FFFF00"/>
              </a:buClr>
              <a:buFont typeface="Wingdings 3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Inventory log</a:t>
            </a:r>
          </a:p>
          <a:p>
            <a:pPr>
              <a:buClr>
                <a:srgbClr val="FFFF00"/>
              </a:buClr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kept in pharmacy</a:t>
            </a:r>
            <a:endParaRPr lang="en-US" dirty="0">
              <a:latin typeface="Verdana" charset="0"/>
              <a:ea typeface="ＭＳ Ｐゴシック" charset="0"/>
            </a:endParaRPr>
          </a:p>
          <a:p>
            <a:pPr lvl="1">
              <a:buClr>
                <a:srgbClr val="FFFF00"/>
              </a:buClr>
              <a:buFont typeface="Wingdings 3" charset="0"/>
              <a:buNone/>
              <a:defRPr/>
            </a:pPr>
            <a:endParaRPr lang="en-US" dirty="0">
              <a:latin typeface="Verdana" charset="0"/>
              <a:ea typeface="ＭＳ Ｐゴシック" charset="0"/>
            </a:endParaRPr>
          </a:p>
          <a:p>
            <a:pPr>
              <a:buClr>
                <a:srgbClr val="FFFF00"/>
              </a:buClr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FFFF00"/>
              </a:buClr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en-US" dirty="0">
              <a:latin typeface="Verdana" charset="0"/>
              <a:ea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6775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DASH:  Drug documentation</a:t>
            </a:r>
          </a:p>
        </p:txBody>
      </p:sp>
      <p:sp>
        <p:nvSpPr>
          <p:cNvPr id="63496" name="Content Placeholder 2"/>
          <p:cNvSpPr txBox="1">
            <a:spLocks/>
          </p:cNvSpPr>
          <p:nvPr/>
        </p:nvSpPr>
        <p:spPr bwMode="auto">
          <a:xfrm>
            <a:off x="4319654" y="871754"/>
            <a:ext cx="461584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FF00"/>
              </a:buClr>
              <a:buSzPct val="75000"/>
              <a:buFont typeface="Wingdings 3" charset="0"/>
              <a:buNone/>
            </a:pPr>
            <a:r>
              <a:rPr lang="en-US" sz="2800" dirty="0">
                <a:latin typeface="Verdana" charset="0"/>
              </a:rPr>
              <a:t>Accountability log</a:t>
            </a:r>
          </a:p>
          <a:p>
            <a:pPr marL="457200" indent="-4572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Ø"/>
            </a:pPr>
            <a:r>
              <a:rPr lang="en-US" sz="2800" dirty="0">
                <a:latin typeface="Verdana" charset="0"/>
              </a:rPr>
              <a:t>Check stock regularly</a:t>
            </a:r>
          </a:p>
          <a:p>
            <a:pPr marL="457200" indent="-4572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Ø"/>
            </a:pPr>
            <a:r>
              <a:rPr lang="en-US" sz="2800" dirty="0">
                <a:latin typeface="Verdana" charset="0"/>
              </a:rPr>
              <a:t>Store drug in fridge  at 2</a:t>
            </a:r>
            <a:r>
              <a:rPr lang="en-GB" sz="2800" dirty="0"/>
              <a:t>º</a:t>
            </a:r>
            <a:r>
              <a:rPr lang="en-US" sz="2800" dirty="0">
                <a:latin typeface="Verdana" charset="0"/>
              </a:rPr>
              <a:t>C to 8</a:t>
            </a:r>
            <a:r>
              <a:rPr lang="en-GB" sz="2800" dirty="0"/>
              <a:t>º</a:t>
            </a:r>
            <a:endParaRPr lang="en-US" sz="2800" dirty="0">
              <a:latin typeface="Verdana" charset="0"/>
            </a:endParaRPr>
          </a:p>
          <a:p>
            <a:pPr marL="457200" indent="-4572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Verdana" charset="0"/>
              </a:rPr>
              <a:t>Continuous</a:t>
            </a:r>
            <a:r>
              <a:rPr lang="en-US" sz="2800" dirty="0">
                <a:solidFill>
                  <a:srgbClr val="FF0000"/>
                </a:solidFill>
                <a:latin typeface="Verdana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Verdana" charset="0"/>
              </a:rPr>
              <a:t>temperature monitoring not required</a:t>
            </a:r>
          </a:p>
          <a:p>
            <a:pPr marL="457200" indent="-4572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Ø"/>
            </a:pPr>
            <a:endParaRPr lang="en-US" sz="2800" dirty="0">
              <a:latin typeface="Verdana" charset="0"/>
            </a:endParaRPr>
          </a:p>
          <a:p>
            <a:pPr>
              <a:spcBef>
                <a:spcPct val="20000"/>
              </a:spcBef>
              <a:buClr>
                <a:srgbClr val="FFFF00"/>
              </a:buClr>
              <a:buSzPct val="75000"/>
              <a:buFont typeface="Wingdings 3" charset="0"/>
              <a:buNone/>
            </a:pPr>
            <a:endParaRPr lang="en-US" sz="2800" dirty="0">
              <a:latin typeface="Verdana" charset="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 3" charset="0"/>
              <a:buChar char="p"/>
            </a:pPr>
            <a:endParaRPr lang="en-US" dirty="0">
              <a:latin typeface="Verdana" charset="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 3" charset="0"/>
              <a:buNone/>
            </a:pPr>
            <a:endParaRPr lang="en-US" dirty="0">
              <a:latin typeface="Verdana" charset="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 3" charset="0"/>
              <a:buChar char="p"/>
            </a:pPr>
            <a:endParaRPr lang="en-US" dirty="0">
              <a:latin typeface="Verdan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04" y="6520161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64C7E6-3325-B04F-AEC1-3039F08A1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50565"/>
            <a:ext cx="3586038" cy="2226026"/>
          </a:xfrm>
          <a:prstGeom prst="rect">
            <a:avLst/>
          </a:prstGeom>
        </p:spPr>
      </p:pic>
      <p:pic>
        <p:nvPicPr>
          <p:cNvPr id="1026" name="Picture 2" descr="page1image1381008064">
            <a:extLst>
              <a:ext uri="{FF2B5EF4-FFF2-40B4-BE49-F238E27FC236}">
                <a16:creationId xmlns:a16="http://schemas.microsoft.com/office/drawing/2014/main" id="{84542B07-4568-1541-9D62-08EFC2D4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EAA905-4ECD-CF40-B898-799DD2262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4610623" cy="19664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FBC524-A646-1C48-B215-4B7177603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Picture 14" descr="Macintosh HD:Users:monikakowalczyk:Desktop:DASH docs MK:Logo:DASH logo.jpg">
            <a:extLst>
              <a:ext uri="{FF2B5EF4-FFF2-40B4-BE49-F238E27FC236}">
                <a16:creationId xmlns:a16="http://schemas.microsoft.com/office/drawing/2014/main" id="{FF518140-6573-E34A-A156-9289534C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60" y="0"/>
            <a:ext cx="1162339" cy="8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1C11-98E9-244D-9C35-69E70459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IMP: Temperature monitoring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9BDCB-3425-6743-894C-D7129DB5CF25}"/>
              </a:ext>
            </a:extLst>
          </p:cNvPr>
          <p:cNvSpPr txBox="1"/>
          <p:nvPr/>
        </p:nvSpPr>
        <p:spPr>
          <a:xfrm>
            <a:off x="44227" y="1268760"/>
            <a:ext cx="90364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Desmopressin should be stored in a refrigerator between </a:t>
            </a:r>
            <a:r>
              <a:rPr lang="en-GB" sz="1400" b="1" dirty="0" smtClean="0">
                <a:latin typeface="+mj-lt"/>
              </a:rPr>
              <a:t>2</a:t>
            </a:r>
            <a:r>
              <a:rPr lang="en-GB" sz="1400" dirty="0"/>
              <a:t>º</a:t>
            </a:r>
            <a:r>
              <a:rPr lang="en-GB" sz="1400" b="1" dirty="0" smtClean="0">
                <a:latin typeface="+mj-lt"/>
              </a:rPr>
              <a:t>C </a:t>
            </a:r>
            <a:r>
              <a:rPr lang="en-GB" sz="1400" b="1" dirty="0">
                <a:latin typeface="+mj-lt"/>
              </a:rPr>
              <a:t>and </a:t>
            </a:r>
            <a:r>
              <a:rPr lang="en-GB" sz="1400" b="1" dirty="0" smtClean="0">
                <a:latin typeface="+mj-lt"/>
              </a:rPr>
              <a:t>8</a:t>
            </a:r>
            <a:r>
              <a:rPr lang="en-GB" sz="1400" dirty="0"/>
              <a:t>º</a:t>
            </a:r>
            <a:r>
              <a:rPr lang="en-GB" sz="1400" b="1" dirty="0" smtClean="0">
                <a:latin typeface="+mj-lt"/>
              </a:rPr>
              <a:t>C</a:t>
            </a:r>
            <a:r>
              <a:rPr lang="en-GB" sz="1400" b="1" dirty="0">
                <a:latin typeface="+mj-lt"/>
              </a:rPr>
              <a:t>.</a:t>
            </a:r>
          </a:p>
          <a:p>
            <a:r>
              <a:rPr lang="en-GB" sz="1400" dirty="0">
                <a:latin typeface="+mj-lt"/>
              </a:rPr>
              <a:t> </a:t>
            </a:r>
          </a:p>
          <a:p>
            <a:r>
              <a:rPr lang="en-GB" sz="1400" b="1" u="sng" dirty="0">
                <a:latin typeface="+mj-lt"/>
              </a:rPr>
              <a:t>Temperatures should be recorded DAILY. Temperature deviations must be reported as follows. </a:t>
            </a:r>
          </a:p>
          <a:p>
            <a:endParaRPr lang="en-GB" sz="1400" b="1" u="sng" dirty="0">
              <a:latin typeface="+mj-lt"/>
            </a:endParaRPr>
          </a:p>
          <a:p>
            <a:r>
              <a:rPr lang="en-GB" sz="1400" b="1" u="sng" dirty="0">
                <a:latin typeface="+mj-lt"/>
              </a:rPr>
              <a:t>Temperature Deviation: </a:t>
            </a:r>
          </a:p>
          <a:p>
            <a:endParaRPr lang="en-GB" sz="1400" dirty="0">
              <a:latin typeface="+mj-lt"/>
            </a:endParaRPr>
          </a:p>
          <a:p>
            <a:r>
              <a:rPr lang="en-GB" sz="1400" b="1" dirty="0">
                <a:latin typeface="+mj-lt"/>
              </a:rPr>
              <a:t>&lt; </a:t>
            </a:r>
            <a:r>
              <a:rPr lang="en-GB" sz="1400" b="1" dirty="0" smtClean="0">
                <a:latin typeface="+mj-lt"/>
              </a:rPr>
              <a:t>2</a:t>
            </a:r>
            <a:r>
              <a:rPr lang="en-GB" sz="1400" dirty="0"/>
              <a:t>º</a:t>
            </a:r>
            <a:r>
              <a:rPr lang="en-GB" sz="1400" b="1" dirty="0" smtClean="0">
                <a:latin typeface="+mj-lt"/>
              </a:rPr>
              <a:t>C </a:t>
            </a:r>
            <a:r>
              <a:rPr lang="en-GB" sz="1400" b="1" dirty="0">
                <a:latin typeface="+mj-lt"/>
              </a:rPr>
              <a:t>- DO NOT USE </a:t>
            </a:r>
          </a:p>
          <a:p>
            <a:r>
              <a:rPr lang="en-GB" sz="1400" dirty="0">
                <a:latin typeface="+mj-lt"/>
              </a:rPr>
              <a:t>Immediately return all affected supplies to local site pharmacy unused. A </a:t>
            </a:r>
          </a:p>
          <a:p>
            <a:r>
              <a:rPr lang="en-GB" sz="1400" dirty="0">
                <a:latin typeface="+mj-lt"/>
              </a:rPr>
              <a:t>temperature excursion form should be completed and forwarded to the DASH Trial Team (</a:t>
            </a:r>
            <a:r>
              <a:rPr lang="en-GB" sz="1400" dirty="0" err="1">
                <a:latin typeface="+mj-lt"/>
              </a:rPr>
              <a:t>dash@nottingham.ac.uk</a:t>
            </a:r>
            <a:r>
              <a:rPr lang="en-GB" sz="1400" dirty="0">
                <a:latin typeface="+mj-lt"/>
              </a:rPr>
              <a:t>), who will advise on the course of </a:t>
            </a:r>
          </a:p>
          <a:p>
            <a:r>
              <a:rPr lang="en-GB" sz="1400" dirty="0">
                <a:latin typeface="+mj-lt"/>
              </a:rPr>
              <a:t>action. </a:t>
            </a:r>
          </a:p>
          <a:p>
            <a:r>
              <a:rPr lang="en-GB" sz="1400" b="1" dirty="0">
                <a:latin typeface="+mj-lt"/>
              </a:rPr>
              <a:t>&gt;</a:t>
            </a:r>
            <a:r>
              <a:rPr lang="en-GB" sz="1400" b="1" dirty="0" smtClean="0">
                <a:latin typeface="+mj-lt"/>
              </a:rPr>
              <a:t>8</a:t>
            </a:r>
            <a:r>
              <a:rPr lang="en-GB" sz="1400" dirty="0"/>
              <a:t>º</a:t>
            </a:r>
            <a:r>
              <a:rPr lang="en-GB" sz="1400" b="1" dirty="0" smtClean="0">
                <a:latin typeface="+mj-lt"/>
              </a:rPr>
              <a:t>C </a:t>
            </a:r>
            <a:r>
              <a:rPr lang="en-GB" sz="1400" b="1" dirty="0">
                <a:latin typeface="+mj-lt"/>
              </a:rPr>
              <a:t>to ≤ </a:t>
            </a:r>
            <a:r>
              <a:rPr lang="en-GB" sz="1400" b="1" dirty="0" smtClean="0">
                <a:latin typeface="+mj-lt"/>
              </a:rPr>
              <a:t>25</a:t>
            </a:r>
            <a:r>
              <a:rPr lang="en-GB" sz="1400" dirty="0"/>
              <a:t>º</a:t>
            </a:r>
            <a:r>
              <a:rPr lang="en-GB" sz="1400" b="1" dirty="0" smtClean="0">
                <a:latin typeface="+mj-lt"/>
              </a:rPr>
              <a:t>C </a:t>
            </a:r>
            <a:endParaRPr lang="en-GB" sz="1400" b="1" dirty="0">
              <a:latin typeface="+mj-lt"/>
            </a:endParaRPr>
          </a:p>
          <a:p>
            <a:r>
              <a:rPr lang="en-GB" sz="1400" dirty="0">
                <a:latin typeface="+mj-lt"/>
              </a:rPr>
              <a:t>Continue to store in the refrigerator but complete details on the cumulative temperature excursion form. Information from the manufacturer confirms the product is suitable for use when stored between </a:t>
            </a:r>
            <a:r>
              <a:rPr lang="en-GB" sz="1400" dirty="0" smtClean="0">
                <a:latin typeface="+mj-lt"/>
              </a:rPr>
              <a:t>9</a:t>
            </a:r>
            <a:r>
              <a:rPr lang="en-GB" sz="1400" dirty="0"/>
              <a:t>º</a:t>
            </a:r>
            <a:r>
              <a:rPr lang="en-GB" sz="1400" dirty="0" smtClean="0">
                <a:latin typeface="+mj-lt"/>
              </a:rPr>
              <a:t>C </a:t>
            </a:r>
            <a:r>
              <a:rPr lang="en-GB" sz="1400" dirty="0">
                <a:latin typeface="+mj-lt"/>
              </a:rPr>
              <a:t>and </a:t>
            </a:r>
            <a:r>
              <a:rPr lang="en-GB" sz="1400" dirty="0" smtClean="0">
                <a:latin typeface="+mj-lt"/>
              </a:rPr>
              <a:t>25</a:t>
            </a:r>
            <a:r>
              <a:rPr lang="en-GB" sz="1400" dirty="0"/>
              <a:t>º</a:t>
            </a:r>
            <a:r>
              <a:rPr lang="en-GB" sz="1400" dirty="0" smtClean="0">
                <a:latin typeface="+mj-lt"/>
              </a:rPr>
              <a:t>C </a:t>
            </a:r>
            <a:r>
              <a:rPr lang="en-GB" sz="1400" dirty="0">
                <a:latin typeface="+mj-lt"/>
              </a:rPr>
              <a:t>for a cumulative period up to 28 days. (672 hours) </a:t>
            </a:r>
          </a:p>
          <a:p>
            <a:r>
              <a:rPr lang="en-GB" sz="1400" dirty="0">
                <a:latin typeface="+mj-lt"/>
              </a:rPr>
              <a:t>Temperature excursions between </a:t>
            </a:r>
            <a:r>
              <a:rPr lang="en-GB" sz="1400" dirty="0" smtClean="0">
                <a:latin typeface="+mj-lt"/>
              </a:rPr>
              <a:t>9</a:t>
            </a:r>
            <a:r>
              <a:rPr lang="en-GB" sz="1400" dirty="0"/>
              <a:t>º</a:t>
            </a:r>
            <a:r>
              <a:rPr lang="en-GB" sz="1400" dirty="0" smtClean="0">
                <a:latin typeface="+mj-lt"/>
              </a:rPr>
              <a:t>C </a:t>
            </a:r>
            <a:r>
              <a:rPr lang="en-GB" sz="1400" dirty="0">
                <a:latin typeface="+mj-lt"/>
              </a:rPr>
              <a:t>and </a:t>
            </a:r>
            <a:r>
              <a:rPr lang="en-GB" sz="1400" dirty="0" smtClean="0">
                <a:latin typeface="+mj-lt"/>
              </a:rPr>
              <a:t>25</a:t>
            </a:r>
            <a:r>
              <a:rPr lang="en-GB" sz="1400" dirty="0"/>
              <a:t>º</a:t>
            </a:r>
            <a:r>
              <a:rPr lang="en-GB" sz="1400" dirty="0" smtClean="0">
                <a:latin typeface="+mj-lt"/>
              </a:rPr>
              <a:t>C </a:t>
            </a:r>
            <a:r>
              <a:rPr lang="en-GB" sz="1400" dirty="0">
                <a:latin typeface="+mj-lt"/>
              </a:rPr>
              <a:t>only need to be reported to the DASH Trial Team, if the cumulative time period out of range is greater than 28 days.(672hours) </a:t>
            </a:r>
          </a:p>
          <a:p>
            <a:r>
              <a:rPr lang="en-GB" sz="1400" b="1" dirty="0">
                <a:latin typeface="+mj-lt"/>
              </a:rPr>
              <a:t>&gt; </a:t>
            </a:r>
            <a:r>
              <a:rPr lang="en-GB" sz="1400" b="1" dirty="0" smtClean="0">
                <a:latin typeface="+mj-lt"/>
              </a:rPr>
              <a:t>25</a:t>
            </a:r>
            <a:r>
              <a:rPr lang="en-GB" sz="1400" dirty="0" smtClean="0"/>
              <a:t>º</a:t>
            </a:r>
            <a:r>
              <a:rPr lang="en-GB" sz="1400" b="1" dirty="0" smtClean="0">
                <a:latin typeface="+mj-lt"/>
              </a:rPr>
              <a:t>C </a:t>
            </a:r>
            <a:r>
              <a:rPr lang="en-GB" sz="1400" b="1" dirty="0">
                <a:latin typeface="+mj-lt"/>
              </a:rPr>
              <a:t>- DO NOT USE </a:t>
            </a:r>
          </a:p>
          <a:p>
            <a:r>
              <a:rPr lang="en-GB" sz="1400" dirty="0">
                <a:latin typeface="+mj-lt"/>
              </a:rPr>
              <a:t>Immediately return all affected supplies to local site pharmacy unused. A </a:t>
            </a:r>
          </a:p>
          <a:p>
            <a:r>
              <a:rPr lang="en-GB" sz="1400" dirty="0">
                <a:latin typeface="+mj-lt"/>
              </a:rPr>
              <a:t>temperature excursion form should be completed and forwarded to the DASH Trial Team (</a:t>
            </a:r>
            <a:r>
              <a:rPr lang="en-GB" sz="1400" dirty="0" err="1">
                <a:latin typeface="+mj-lt"/>
              </a:rPr>
              <a:t>dash@nottingham.ac.uk</a:t>
            </a:r>
            <a:r>
              <a:rPr lang="en-GB" sz="1400" dirty="0">
                <a:latin typeface="+mj-lt"/>
              </a:rPr>
              <a:t>), who will advise on the course of </a:t>
            </a:r>
          </a:p>
          <a:p>
            <a:r>
              <a:rPr lang="en-GB" sz="1400" dirty="0">
                <a:latin typeface="+mj-lt"/>
              </a:rPr>
              <a:t>action.</a:t>
            </a:r>
            <a:endParaRPr lang="en-GB" sz="16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A001A-DCB5-6745-8D9B-23DE3A702146}"/>
              </a:ext>
            </a:extLst>
          </p:cNvPr>
          <p:cNvSpPr txBox="1"/>
          <p:nvPr/>
        </p:nvSpPr>
        <p:spPr>
          <a:xfrm>
            <a:off x="1691680" y="9087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26CDFF-221E-DF42-9C88-3E2D4281101A}"/>
              </a:ext>
            </a:extLst>
          </p:cNvPr>
          <p:cNvSpPr txBox="1"/>
          <p:nvPr/>
        </p:nvSpPr>
        <p:spPr>
          <a:xfrm>
            <a:off x="44227" y="6431985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        </a:t>
            </a:r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  <a:p>
            <a:r>
              <a:rPr lang="en-GB" sz="1100" dirty="0">
                <a:latin typeface="+mj-lt"/>
              </a:rPr>
              <a:t>                                                                              Version 3, 17.01.2020 BC/SH  WpdNo2</a:t>
            </a:r>
            <a:endParaRPr lang="en-US" sz="11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2F698-2635-6546-89AF-7F2EF927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Macintosh HD:Users:monikakowalczyk:Desktop:DASH docs MK:Logo:DASH logo.jpg">
            <a:extLst>
              <a:ext uri="{FF2B5EF4-FFF2-40B4-BE49-F238E27FC236}">
                <a16:creationId xmlns:a16="http://schemas.microsoft.com/office/drawing/2014/main" id="{A5CFD575-734A-7447-ACEE-CED87163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7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6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Blood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20138" cy="5188599"/>
          </a:xfrm>
        </p:spPr>
        <p:txBody>
          <a:bodyPr/>
          <a:lstStyle/>
          <a:p>
            <a:r>
              <a:rPr lang="en-GB" sz="2400" dirty="0"/>
              <a:t>Before desmopressin</a:t>
            </a:r>
          </a:p>
          <a:p>
            <a:pPr lvl="1"/>
            <a:r>
              <a:rPr lang="en-GB" dirty="0"/>
              <a:t>P-Selectin</a:t>
            </a:r>
            <a:r>
              <a:rPr lang="en-GB" baseline="30000" dirty="0"/>
              <a:t>1</a:t>
            </a:r>
            <a:endParaRPr lang="en-GB" dirty="0"/>
          </a:p>
          <a:p>
            <a:pPr lvl="1"/>
            <a:r>
              <a:rPr lang="en-GB" dirty="0"/>
              <a:t>VWF antigen, VWF activity and factor VIII</a:t>
            </a:r>
            <a:r>
              <a:rPr lang="en-GB" baseline="30000" dirty="0"/>
              <a:t>2</a:t>
            </a:r>
            <a:endParaRPr lang="en-GB" dirty="0"/>
          </a:p>
          <a:p>
            <a:pPr lvl="1"/>
            <a:endParaRPr lang="en-GB" sz="1200" dirty="0"/>
          </a:p>
          <a:p>
            <a:r>
              <a:rPr lang="en-GB" sz="2400" dirty="0"/>
              <a:t>60 minutes after desmopressin</a:t>
            </a:r>
          </a:p>
          <a:p>
            <a:pPr lvl="1"/>
            <a:r>
              <a:rPr lang="en-GB" dirty="0"/>
              <a:t>VWF antigen, VWF activity and factor VIII</a:t>
            </a:r>
            <a:r>
              <a:rPr lang="en-GB" baseline="30000" dirty="0"/>
              <a:t>2</a:t>
            </a:r>
            <a:endParaRPr lang="en-GB" dirty="0"/>
          </a:p>
          <a:p>
            <a:pPr lvl="1"/>
            <a:endParaRPr lang="en-GB" sz="1200" dirty="0"/>
          </a:p>
          <a:p>
            <a:r>
              <a:rPr lang="en-GB" sz="2400" dirty="0"/>
              <a:t>24 hours after desmopressin, check sodium levels</a:t>
            </a:r>
            <a:r>
              <a:rPr lang="en-GB" sz="2400" baseline="30000" dirty="0"/>
              <a:t>3</a:t>
            </a:r>
          </a:p>
          <a:p>
            <a:endParaRPr lang="en-GB" sz="1200" baseline="30000" dirty="0"/>
          </a:p>
          <a:p>
            <a:r>
              <a:rPr lang="en-GB" sz="2400" dirty="0"/>
              <a:t>See WPD for further details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085184"/>
            <a:ext cx="75660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1400" dirty="0">
                <a:latin typeface="Verdana" panose="020B0604030504040204" pitchFamily="34" charset="0"/>
              </a:rPr>
              <a:t>Send to Division of Cardiovascular Medicine at</a:t>
            </a:r>
            <a:br>
              <a:rPr lang="en-GB" sz="1400" dirty="0">
                <a:latin typeface="Verdana" panose="020B0604030504040204" pitchFamily="34" charset="0"/>
              </a:rPr>
            </a:br>
            <a:r>
              <a:rPr lang="en-GB" sz="1400" dirty="0">
                <a:latin typeface="Verdana" panose="020B0604030504040204" pitchFamily="34" charset="0"/>
              </a:rPr>
              <a:t>Queen's Medical Centre, Nottingham</a:t>
            </a:r>
          </a:p>
          <a:p>
            <a:pPr marL="457200" indent="-457200">
              <a:buAutoNum type="arabicPeriod"/>
            </a:pPr>
            <a:r>
              <a:rPr lang="en-GB" sz="1400" dirty="0">
                <a:latin typeface="Verdana" panose="020B0604030504040204" pitchFamily="34" charset="0"/>
              </a:rPr>
              <a:t>Freeze and store samples locally and transport for central analysis at the end of the trial</a:t>
            </a:r>
          </a:p>
          <a:p>
            <a:pPr marL="457200" indent="-457200">
              <a:buAutoNum type="arabicPeriod"/>
            </a:pPr>
            <a:r>
              <a:rPr lang="en-GB" sz="1400" dirty="0">
                <a:latin typeface="Verdana" panose="020B0604030504040204" pitchFamily="34" charset="0"/>
              </a:rPr>
              <a:t>Run test locally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0F830-0EB7-8041-B173-200FEA6C0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Macintosh HD:Users:monikakowalczyk:Desktop:DASH docs MK:Logo:DASH logo.jpg">
            <a:extLst>
              <a:ext uri="{FF2B5EF4-FFF2-40B4-BE49-F238E27FC236}">
                <a16:creationId xmlns:a16="http://schemas.microsoft.com/office/drawing/2014/main" id="{86AE6E3D-CFA6-444B-831C-8012511A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52" y="0"/>
            <a:ext cx="1126047" cy="8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674F3-3B02-5148-BE67-24ABF727F594}"/>
              </a:ext>
            </a:extLst>
          </p:cNvPr>
          <p:cNvSpPr txBox="1"/>
          <p:nvPr/>
        </p:nvSpPr>
        <p:spPr>
          <a:xfrm>
            <a:off x="457200" y="6663267"/>
            <a:ext cx="1450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23221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C68C-5A11-7442-8378-22AC63AE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5712"/>
            <a:ext cx="8667750" cy="1325096"/>
          </a:xfrm>
        </p:spPr>
        <p:txBody>
          <a:bodyPr/>
          <a:lstStyle/>
          <a:p>
            <a:r>
              <a:rPr lang="en-US" sz="3200" dirty="0"/>
              <a:t>Processing blood tests: VWF antigen, VWF activity and factor VIII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7BFD-AC98-0F4C-86E4-47D1B7344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00808"/>
            <a:ext cx="8720138" cy="4464496"/>
          </a:xfrm>
        </p:spPr>
        <p:txBody>
          <a:bodyPr/>
          <a:lstStyle/>
          <a:p>
            <a:r>
              <a:rPr lang="en-GB" sz="2000" dirty="0"/>
              <a:t>Blood samples drawn into citrate (at least 5ml – e.g. 2 x 2.7ml tubes)</a:t>
            </a:r>
          </a:p>
          <a:p>
            <a:pPr lvl="1"/>
            <a:r>
              <a:rPr lang="en-GB" sz="2000" dirty="0"/>
              <a:t>Tubes must be filled to the line</a:t>
            </a:r>
          </a:p>
          <a:p>
            <a:pPr lvl="1"/>
            <a:r>
              <a:rPr lang="en-GB" sz="2000" dirty="0"/>
              <a:t>Please use your own blood tubes</a:t>
            </a:r>
          </a:p>
          <a:p>
            <a:pPr lvl="0"/>
            <a:r>
              <a:rPr lang="en-GB" sz="2000" dirty="0"/>
              <a:t>Centrifuge blood at 2500g for 15 minutes</a:t>
            </a:r>
          </a:p>
          <a:p>
            <a:pPr lvl="0"/>
            <a:r>
              <a:rPr lang="en-GB" sz="2000" dirty="0"/>
              <a:t>Aspirate platelet poor plasma and separate into 1ml aliquots</a:t>
            </a:r>
          </a:p>
          <a:p>
            <a:pPr lvl="0"/>
            <a:r>
              <a:rPr lang="en-GB" sz="2000" dirty="0"/>
              <a:t>Store plasma samples locally (-70ºC to -80ºC) in a linked anonymised format, labelled using a combination of study reference and unique study identifier </a:t>
            </a:r>
          </a:p>
          <a:p>
            <a:pPr lvl="0"/>
            <a:r>
              <a:rPr lang="en-GB" sz="2000" dirty="0"/>
              <a:t>Record plasma samples using the DASH Blood Sample Freezer Log</a:t>
            </a:r>
          </a:p>
          <a:p>
            <a:pPr lvl="0"/>
            <a:r>
              <a:rPr lang="en-GB" sz="2000" dirty="0"/>
              <a:t>Samples will be transported on dry ice at the end of the trial for central analysis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40893-08F9-2844-9E98-5E4B4D1BB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 descr="Macintosh HD:Users:monikakowalczyk:Desktop:DASH docs MK:Logo:DASH logo.jpg">
            <a:extLst>
              <a:ext uri="{FF2B5EF4-FFF2-40B4-BE49-F238E27FC236}">
                <a16:creationId xmlns:a16="http://schemas.microsoft.com/office/drawing/2014/main" id="{D51E6A14-0AE2-BA49-838F-AA540CC5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7557" cy="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C7BC37-F2A0-564A-88B0-C19FFDA9CF21}"/>
              </a:ext>
            </a:extLst>
          </p:cNvPr>
          <p:cNvSpPr txBox="1"/>
          <p:nvPr/>
        </p:nvSpPr>
        <p:spPr>
          <a:xfrm>
            <a:off x="423333" y="6536267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43168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C68C-5A11-7442-8378-22AC63AE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blood tests: P-Selectin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7BFD-AC98-0F4C-86E4-47D1B7344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20138" cy="4658072"/>
          </a:xfrm>
        </p:spPr>
        <p:txBody>
          <a:bodyPr/>
          <a:lstStyle/>
          <a:p>
            <a:r>
              <a:rPr lang="en-US" dirty="0"/>
              <a:t>Blood samples for P-Selectin will be taken from all participants at baseline (5ml citrate blood tube included in P-Selectin pack).</a:t>
            </a:r>
          </a:p>
          <a:p>
            <a:endParaRPr lang="en-US" dirty="0"/>
          </a:p>
          <a:p>
            <a:r>
              <a:rPr lang="en-US" dirty="0"/>
              <a:t>Fix samples (to allow batching of samples) and post to the Division of Cardiovascular Medicine, Queen’s Medical Centre, Nottingham on the same day using pre-prepared blood sample containers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C6E3A-45D4-F04D-B4F0-B92E56FF6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 descr="Macintosh HD:Users:monikakowalczyk:Desktop:DASH docs MK:Logo:DASH logo.jpg">
            <a:extLst>
              <a:ext uri="{FF2B5EF4-FFF2-40B4-BE49-F238E27FC236}">
                <a16:creationId xmlns:a16="http://schemas.microsoft.com/office/drawing/2014/main" id="{C6931D9F-420A-B648-99DC-AFB39A472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405" y="0"/>
            <a:ext cx="923594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A02FD1-5BA8-B94E-94F3-960FF2F78DD3}"/>
              </a:ext>
            </a:extLst>
          </p:cNvPr>
          <p:cNvSpPr txBox="1"/>
          <p:nvPr/>
        </p:nvSpPr>
        <p:spPr>
          <a:xfrm>
            <a:off x="643467" y="6417733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66088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P-selectin instruction 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4" y="1018713"/>
            <a:ext cx="7621217" cy="5410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346453-1697-894E-A850-A7B8FC619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Macintosh HD:Users:monikakowalczyk:Desktop:DASH docs MK:Logo:DASH logo.jpg">
            <a:extLst>
              <a:ext uri="{FF2B5EF4-FFF2-40B4-BE49-F238E27FC236}">
                <a16:creationId xmlns:a16="http://schemas.microsoft.com/office/drawing/2014/main" id="{C9D5E222-5338-3A40-83B7-355DF1BB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B627A0-0395-ED49-8455-2A087AD3ED39}"/>
              </a:ext>
            </a:extLst>
          </p:cNvPr>
          <p:cNvSpPr txBox="1"/>
          <p:nvPr/>
        </p:nvSpPr>
        <p:spPr>
          <a:xfrm>
            <a:off x="736600" y="6604000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0399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 2: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90600"/>
            <a:ext cx="7829549" cy="5410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95201-5ED2-FD4E-BFE6-69E2FDFEC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Macintosh HD:Users:monikakowalczyk:Desktop:DASH docs MK:Logo:DASH logo.jpg">
            <a:extLst>
              <a:ext uri="{FF2B5EF4-FFF2-40B4-BE49-F238E27FC236}">
                <a16:creationId xmlns:a16="http://schemas.microsoft.com/office/drawing/2014/main" id="{671E7D64-6478-A445-8A16-40E3237E2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099929-2156-EE43-81DF-7FE47FD4CB76}"/>
              </a:ext>
            </a:extLst>
          </p:cNvPr>
          <p:cNvSpPr txBox="1"/>
          <p:nvPr/>
        </p:nvSpPr>
        <p:spPr>
          <a:xfrm>
            <a:off x="647700" y="6554688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04191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20138" cy="47244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Vital we can contact patient at day 90 for follow up</a:t>
            </a:r>
          </a:p>
          <a:p>
            <a:pPr>
              <a:buClr>
                <a:srgbClr val="FFFF00"/>
              </a:buClr>
            </a:pPr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Ensure completed fully</a:t>
            </a:r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Consider taking: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An email address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Mobile number of relative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Preferably two different methods of telephone contact of participant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Participant contact details remain current on the trial database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6775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Participant contact details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0" name="Picture 9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7E696-1CE5-5E48-B2B6-63A8255C1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ICH: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Common</a:t>
            </a:r>
          </a:p>
          <a:p>
            <a:pPr>
              <a:buClr>
                <a:srgbClr val="FFFF00"/>
              </a:buClr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Significant mortality and morbidity</a:t>
            </a:r>
          </a:p>
          <a:p>
            <a:pPr>
              <a:buClr>
                <a:srgbClr val="FFFF00"/>
              </a:buClr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Early 20% mortality </a:t>
            </a:r>
          </a:p>
          <a:p>
            <a:pPr>
              <a:buClr>
                <a:srgbClr val="FFFF00"/>
              </a:buClr>
              <a:defRPr/>
            </a:pPr>
            <a:r>
              <a:rPr lang="en-GB" dirty="0"/>
              <a:t>Associated with bad outcome:</a:t>
            </a:r>
          </a:p>
          <a:p>
            <a:pPr marL="0" indent="0">
              <a:buClr>
                <a:srgbClr val="FFFF00"/>
              </a:buClr>
              <a:buNone/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	Haematoma volume</a:t>
            </a:r>
            <a:b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	Intra-Ventricular Haemorrhage</a:t>
            </a:r>
            <a:b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	Haematoma expansion</a:t>
            </a:r>
          </a:p>
          <a:p>
            <a:pPr>
              <a:buClr>
                <a:srgbClr val="FFFF00"/>
              </a:buClr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Haematoma expansion occurs early</a:t>
            </a:r>
          </a:p>
          <a:p>
            <a:pPr>
              <a:buClr>
                <a:srgbClr val="FFFF00"/>
              </a:buClr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Preventing haematoma expansion may improve outcome</a:t>
            </a:r>
          </a:p>
          <a:p>
            <a:endParaRPr lang="en-GB" dirty="0"/>
          </a:p>
        </p:txBody>
      </p:sp>
      <p:pic>
        <p:nvPicPr>
          <p:cNvPr id="4" name="Picture 3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696" y="0"/>
            <a:ext cx="1314304" cy="9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15459-2756-0548-9A3E-79F2392A4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E4A712-F3BA-094C-9DFE-98D2E06354E4}"/>
              </a:ext>
            </a:extLst>
          </p:cNvPr>
          <p:cNvSpPr txBox="1"/>
          <p:nvPr/>
        </p:nvSpPr>
        <p:spPr>
          <a:xfrm>
            <a:off x="213875" y="6396335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52221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4"/>
          <p:cNvSpPr>
            <a:spLocks noChangeArrowheads="1"/>
          </p:cNvSpPr>
          <p:nvPr/>
        </p:nvSpPr>
        <p:spPr bwMode="auto">
          <a:xfrm>
            <a:off x="43897" y="2229636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 dirty="0">
                <a:solidFill>
                  <a:srgbClr val="FFFF00"/>
                </a:solidFill>
                <a:latin typeface="Verdana" charset="0"/>
              </a:rPr>
              <a:t>Day 1 follow up form</a:t>
            </a:r>
          </a:p>
        </p:txBody>
      </p:sp>
      <p:sp>
        <p:nvSpPr>
          <p:cNvPr id="72707" name="Rectangle 34"/>
          <p:cNvSpPr>
            <a:spLocks noChangeArrowheads="1"/>
          </p:cNvSpPr>
          <p:nvPr/>
        </p:nvSpPr>
        <p:spPr bwMode="auto">
          <a:xfrm>
            <a:off x="-4464" y="956065"/>
            <a:ext cx="3527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 dirty="0">
                <a:solidFill>
                  <a:srgbClr val="FFFF00"/>
                </a:solidFill>
                <a:latin typeface="Verdana" charset="0"/>
              </a:rPr>
              <a:t>Randomisation, Day 1</a:t>
            </a:r>
          </a:p>
          <a:p>
            <a:pPr eaLnBrk="0" hangingPunct="0"/>
            <a:endParaRPr lang="en-GB" sz="2000" dirty="0">
              <a:solidFill>
                <a:srgbClr val="FFFF00"/>
              </a:solidFill>
              <a:latin typeface="Verdana" charset="0"/>
            </a:endParaRPr>
          </a:p>
        </p:txBody>
      </p:sp>
      <p:sp>
        <p:nvSpPr>
          <p:cNvPr id="72708" name="Rectangle 34"/>
          <p:cNvSpPr>
            <a:spLocks noChangeArrowheads="1"/>
          </p:cNvSpPr>
          <p:nvPr/>
        </p:nvSpPr>
        <p:spPr bwMode="auto">
          <a:xfrm>
            <a:off x="77119" y="3485721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 dirty="0">
                <a:solidFill>
                  <a:srgbClr val="FFFF00"/>
                </a:solidFill>
                <a:latin typeface="Verdana" charset="0"/>
              </a:rPr>
              <a:t>Day 2 follow up form</a:t>
            </a:r>
          </a:p>
        </p:txBody>
      </p:sp>
      <p:sp>
        <p:nvSpPr>
          <p:cNvPr id="72711" name="Rectangle 34"/>
          <p:cNvSpPr>
            <a:spLocks noChangeArrowheads="1"/>
          </p:cNvSpPr>
          <p:nvPr/>
        </p:nvSpPr>
        <p:spPr bwMode="auto">
          <a:xfrm>
            <a:off x="52274" y="5033004"/>
            <a:ext cx="3192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000" dirty="0">
                <a:solidFill>
                  <a:srgbClr val="FFFF00"/>
                </a:solidFill>
                <a:latin typeface="Verdana" charset="0"/>
              </a:rPr>
              <a:t>Day 90 telephone f/up by Nottingham</a:t>
            </a:r>
          </a:p>
        </p:txBody>
      </p:sp>
      <p:sp>
        <p:nvSpPr>
          <p:cNvPr id="72714" name="Title 1"/>
          <p:cNvSpPr txBox="1">
            <a:spLocks/>
          </p:cNvSpPr>
          <p:nvPr/>
        </p:nvSpPr>
        <p:spPr bwMode="auto">
          <a:xfrm>
            <a:off x="-36512" y="44624"/>
            <a:ext cx="419938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FF00"/>
                </a:solidFill>
                <a:latin typeface="Verdana" charset="0"/>
              </a:rPr>
              <a:t>Flow chart: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74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6331539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AFF7CEC-CBC0-0041-B5F8-6C0BAEA2F2A9}" type="slidenum">
              <a:rPr lang="en-US" smtClean="0">
                <a:latin typeface="Verdana" panose="020B0604030504040204" pitchFamily="34" charset="0"/>
              </a:rPr>
              <a:t>30</a:t>
            </a:fld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7A9FBC07-C09D-1444-A422-01D44C08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8" y="4042305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 dirty="0">
                <a:solidFill>
                  <a:srgbClr val="FFFF00"/>
                </a:solidFill>
                <a:latin typeface="Verdana" charset="0"/>
              </a:rPr>
              <a:t>Death/discharge form</a:t>
            </a:r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6EB62E30-A953-FE43-89D9-7C88BEC6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0" y="6004730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 dirty="0">
                <a:solidFill>
                  <a:srgbClr val="FFFF00"/>
                </a:solidFill>
                <a:latin typeface="Verdana" charset="0"/>
              </a:rPr>
              <a:t>SAE form (days 1-90)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4974A-B575-DE42-835F-C08CC4F4C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6" t="8872" r="9968" b="11329"/>
          <a:stretch/>
        </p:blipFill>
        <p:spPr>
          <a:xfrm>
            <a:off x="3069003" y="-1"/>
            <a:ext cx="4671349" cy="6861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897DE8-9D4D-7340-9ECA-0EBE0171B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7" name="Picture 16" descr="Macintosh HD:Users:monikakowalczyk:Desktop:DASH docs MK:Logo:DASH logo.jpg">
            <a:extLst>
              <a:ext uri="{FF2B5EF4-FFF2-40B4-BE49-F238E27FC236}">
                <a16:creationId xmlns:a16="http://schemas.microsoft.com/office/drawing/2014/main" id="{337B3ECA-566A-1C45-AD5E-BEAD0100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7" cy="7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4536"/>
            <a:ext cx="866775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pitchFamily="-107" charset="-128"/>
                <a:cs typeface="ＭＳ Ｐゴシック" pitchFamily="-107" charset="-128"/>
              </a:rPr>
              <a:t>DASH: Missing Data </a:t>
            </a:r>
            <a:r>
              <a:rPr lang="en-US" sz="2800" dirty="0">
                <a:solidFill>
                  <a:srgbClr val="FFFF00"/>
                </a:solidFill>
                <a:ea typeface="ＭＳ Ｐゴシック" pitchFamily="-107" charset="-128"/>
                <a:cs typeface="ＭＳ Ｐゴシック" pitchFamily="-107" charset="-128"/>
              </a:rPr>
              <a:t>(WPD 3)</a:t>
            </a:r>
            <a:endParaRPr lang="en-US" dirty="0">
              <a:solidFill>
                <a:srgbClr val="FFFF00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180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DASH-1.ac.uk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20138" cy="5112339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Some CRFs have option of 'Not applicable' and/or 'Not known'</a:t>
            </a:r>
          </a:p>
          <a:p>
            <a:pPr>
              <a:buClr>
                <a:srgbClr val="FFFF00"/>
              </a:buClr>
            </a:pPr>
            <a:endParaRPr lang="en-GB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Some options are hidden and can only be accessed if at bottom of CRF is marked as 'missing/not done' and reason for missing data is given.</a:t>
            </a:r>
          </a:p>
          <a:p>
            <a:pPr>
              <a:buFont typeface="Wingdings 3" charset="0"/>
              <a:buNone/>
            </a:pPr>
            <a:endParaRPr lang="en-GB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Font typeface="Wingdings 3" charset="0"/>
              <a:buNone/>
            </a:pPr>
            <a:endParaRPr lang="en-GB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Font typeface="Wingdings 3" charset="0"/>
              <a:buNone/>
            </a:pPr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sz="2000" u="sng" dirty="0">
                <a:latin typeface="Verdana" charset="0"/>
                <a:ea typeface="ＭＳ Ｐゴシック" charset="0"/>
                <a:cs typeface="ＭＳ Ｐゴシック" charset="0"/>
              </a:rPr>
              <a:t>NOT APPLICABLE</a:t>
            </a: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 - </a:t>
            </a: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</a:rPr>
              <a:t>should be used if a measure was not required.</a:t>
            </a:r>
          </a:p>
          <a:p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sz="2000" u="sng" dirty="0">
                <a:latin typeface="Verdana" charset="0"/>
                <a:ea typeface="ＭＳ Ｐゴシック" charset="0"/>
                <a:cs typeface="ＭＳ Ｐゴシック" charset="0"/>
              </a:rPr>
              <a:t>NOT DONE</a:t>
            </a: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 - </a:t>
            </a: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</a:rPr>
              <a:t>should be used if a measurement was not taken or test not performed.</a:t>
            </a:r>
          </a:p>
          <a:p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sz="2000" u="sng" dirty="0">
                <a:latin typeface="Verdana" charset="0"/>
                <a:ea typeface="ＭＳ Ｐゴシック" charset="0"/>
                <a:cs typeface="ＭＳ Ｐゴシック" charset="0"/>
              </a:rPr>
              <a:t>NOT KNOWN</a:t>
            </a: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 - </a:t>
            </a: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</a:rPr>
              <a:t>should be used if the data is unknown at that time but will be available later.</a:t>
            </a:r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6661"/>
            <a:ext cx="5364088" cy="1428229"/>
          </a:xfrm>
          <a:prstGeom prst="rect">
            <a:avLst/>
          </a:prstGeom>
        </p:spPr>
      </p:pic>
      <p:pic>
        <p:nvPicPr>
          <p:cNvPr id="13" name="Picture 12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72" y="0"/>
            <a:ext cx="1211627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181E1B-EB45-4248-A193-3352A7692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511953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DASH:  SAE Reporting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defRPr/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Serious Adverse Event (SAE) is any of:</a:t>
            </a:r>
          </a:p>
          <a:p>
            <a:pPr lvl="1">
              <a:buClr>
                <a:srgbClr val="FFFF00"/>
              </a:buClr>
              <a:buFont typeface="Verdana" charset="0"/>
              <a:buAutoNum type="arabicPeriod"/>
              <a:defRPr/>
            </a:pPr>
            <a:r>
              <a:rPr lang="en-GB" sz="1600" dirty="0">
                <a:latin typeface="Verdana" charset="0"/>
                <a:ea typeface="ＭＳ Ｐゴシック" charset="0"/>
                <a:cs typeface="ＭＳ Ｐゴシック" charset="0"/>
              </a:rPr>
              <a:t>Death</a:t>
            </a:r>
          </a:p>
          <a:p>
            <a:pPr lvl="1">
              <a:buClr>
                <a:srgbClr val="FFFF00"/>
              </a:buClr>
              <a:buFont typeface="Verdana" charset="0"/>
              <a:buAutoNum type="arabicPeriod"/>
              <a:defRPr/>
            </a:pPr>
            <a:r>
              <a:rPr lang="en-GB" sz="1600" dirty="0">
                <a:latin typeface="Verdana" charset="0"/>
                <a:ea typeface="ＭＳ Ｐゴシック" charset="0"/>
                <a:cs typeface="ＭＳ Ｐゴシック" charset="0"/>
              </a:rPr>
              <a:t>A life-threatening adverse event</a:t>
            </a:r>
          </a:p>
          <a:p>
            <a:pPr lvl="1">
              <a:buClr>
                <a:srgbClr val="FFFF00"/>
              </a:buClr>
              <a:buFont typeface="Verdana" charset="0"/>
              <a:buAutoNum type="arabicPeriod"/>
              <a:defRPr/>
            </a:pPr>
            <a:r>
              <a:rPr lang="en-GB" sz="1600" dirty="0">
                <a:latin typeface="Verdana" charset="0"/>
                <a:ea typeface="ＭＳ Ｐゴシック" charset="0"/>
                <a:cs typeface="ＭＳ Ｐゴシック" charset="0"/>
              </a:rPr>
              <a:t>Inpatient hospitalisation or prolongation of existing hospitalisation</a:t>
            </a:r>
          </a:p>
          <a:p>
            <a:pPr lvl="1">
              <a:buClr>
                <a:srgbClr val="FFFF00"/>
              </a:buClr>
              <a:buFont typeface="Verdana" charset="0"/>
              <a:buAutoNum type="arabicPeriod"/>
              <a:defRPr/>
            </a:pPr>
            <a:r>
              <a:rPr lang="en-GB" sz="1600" dirty="0">
                <a:latin typeface="Verdana" charset="0"/>
                <a:ea typeface="ＭＳ Ｐゴシック" charset="0"/>
                <a:cs typeface="ＭＳ Ｐゴシック" charset="0"/>
              </a:rPr>
              <a:t>A disability / incapacity</a:t>
            </a:r>
          </a:p>
          <a:p>
            <a:pPr lvl="1">
              <a:buClr>
                <a:srgbClr val="FFFF00"/>
              </a:buClr>
              <a:buFont typeface="Verdana" charset="0"/>
              <a:buAutoNum type="arabicPeriod"/>
              <a:defRPr/>
            </a:pPr>
            <a:r>
              <a:rPr lang="en-GB" sz="1600" dirty="0">
                <a:latin typeface="Verdana" charset="0"/>
                <a:ea typeface="ＭＳ Ｐゴシック" charset="0"/>
                <a:cs typeface="ＭＳ Ｐゴシック" charset="0"/>
              </a:rPr>
              <a:t>A congenital anomaly in the offspring of a participant</a:t>
            </a:r>
          </a:p>
          <a:p>
            <a:pPr lvl="1">
              <a:buClr>
                <a:srgbClr val="FFFF00"/>
              </a:buClr>
              <a:buFont typeface="Verdana" charset="0"/>
              <a:buAutoNum type="arabicPeriod"/>
              <a:defRPr/>
            </a:pPr>
            <a:r>
              <a:rPr lang="en-GB" sz="1600" dirty="0">
                <a:latin typeface="Verdana" charset="0"/>
                <a:ea typeface="ＭＳ Ｐゴシック" charset="0"/>
                <a:cs typeface="ＭＳ Ｐゴシック" charset="0"/>
              </a:rPr>
              <a:t>Medically important</a:t>
            </a:r>
          </a:p>
          <a:p>
            <a:pPr marL="0" indent="0">
              <a:buClr>
                <a:srgbClr val="FFFF00"/>
              </a:buClr>
              <a:buFont typeface="Wingdings 3" charset="0"/>
              <a:buNone/>
              <a:defRPr/>
            </a:pPr>
            <a:endParaRPr lang="en-GB" sz="11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  <a:defRPr/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Assess expectedness according to SmPC on website</a:t>
            </a:r>
            <a:b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(http://dash-1.ac.uk/docs/)</a:t>
            </a:r>
          </a:p>
          <a:p>
            <a:pPr>
              <a:buClr>
                <a:srgbClr val="FFFF00"/>
              </a:buClr>
              <a:defRPr/>
            </a:pPr>
            <a:r>
              <a:rPr lang="en-GB" sz="18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Days 1-7:</a:t>
            </a:r>
            <a:br>
              <a:rPr lang="en-GB" sz="18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sz="18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Collect all SAEs (including SARs/SUSARs)	</a:t>
            </a:r>
          </a:p>
          <a:p>
            <a:pPr>
              <a:buClr>
                <a:srgbClr val="FFFF00"/>
              </a:buClr>
              <a:defRPr/>
            </a:pPr>
            <a:r>
              <a:rPr lang="en-GB" sz="18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Days 1 – 90</a:t>
            </a:r>
            <a:br>
              <a:rPr lang="en-GB" sz="18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sz="18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All SUSARS, fatal SAEs and safety outcomes</a:t>
            </a:r>
          </a:p>
          <a:p>
            <a:pPr>
              <a:buClr>
                <a:srgbClr val="FFFF00"/>
              </a:buClr>
              <a:defRPr/>
            </a:pPr>
            <a:r>
              <a:rPr lang="en-GB" sz="18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Discuss with clinicians and PI</a:t>
            </a:r>
          </a:p>
          <a:p>
            <a:pPr>
              <a:buClr>
                <a:srgbClr val="FFFF00"/>
              </a:buClr>
              <a:defRPr/>
            </a:pPr>
            <a:r>
              <a:rPr lang="en-GB" sz="18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SAEs are reported electronically on the 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0" name="Picture 9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46" y="31322"/>
            <a:ext cx="1073853" cy="8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271F8-A7CA-B645-8F8C-19DA90B2A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DASH:  Safety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00" y="6444734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28" y="1268759"/>
            <a:ext cx="8720138" cy="5169853"/>
          </a:xfrm>
        </p:spPr>
        <p:txBody>
          <a:bodyPr/>
          <a:lstStyle/>
          <a:p>
            <a:r>
              <a:rPr lang="en-US" dirty="0"/>
              <a:t>All SAEs for 7 days</a:t>
            </a:r>
          </a:p>
          <a:p>
            <a:r>
              <a:rPr lang="en-US" dirty="0"/>
              <a:t>All fatal SAEs up to 90 days</a:t>
            </a:r>
          </a:p>
          <a:p>
            <a:r>
              <a:rPr lang="en-US" dirty="0"/>
              <a:t>Hyponatraemia Na &lt; 135 up to 90 days</a:t>
            </a:r>
          </a:p>
          <a:p>
            <a:r>
              <a:rPr lang="en-US" dirty="0"/>
              <a:t>Fluid overload up to 90 days</a:t>
            </a:r>
          </a:p>
          <a:p>
            <a:r>
              <a:rPr lang="en-US" dirty="0"/>
              <a:t>Seizures up to 90 days</a:t>
            </a:r>
          </a:p>
          <a:p>
            <a:endParaRPr lang="en-US" dirty="0"/>
          </a:p>
          <a:p>
            <a:r>
              <a:rPr lang="en-US" dirty="0"/>
              <a:t>If in doubt please speak to the trial office</a:t>
            </a:r>
          </a:p>
        </p:txBody>
      </p:sp>
      <p:pic>
        <p:nvPicPr>
          <p:cNvPr id="10" name="Picture 9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00" y="0"/>
            <a:ext cx="1125999" cy="8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876DFA-34F6-C149-B007-644DCC4D7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pitchFamily="-105" charset="-128"/>
                <a:cs typeface="ＭＳ Ｐゴシック" pitchFamily="-105" charset="-128"/>
              </a:rPr>
              <a:t>Protocol violations: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176213" y="1199953"/>
            <a:ext cx="8720137" cy="5272087"/>
          </a:xfrm>
        </p:spPr>
        <p:txBody>
          <a:bodyPr/>
          <a:lstStyle/>
          <a:p>
            <a:pPr marL="0" indent="0">
              <a:buClr>
                <a:srgbClr val="FFFF00"/>
              </a:buClr>
              <a:buFont typeface="Wingdings 3" charset="0"/>
              <a:buNone/>
              <a:defRPr/>
            </a:pPr>
            <a:r>
              <a:rPr lang="en-GB" sz="2000" dirty="0"/>
              <a:t>Major deviation from the trial protocol where a participant is enrolled in spite of not fulfilling all the inclusion and exclusion criteria, or where deviations from the protocol could affect the trial delivery or interpretation significantly.</a:t>
            </a:r>
          </a:p>
          <a:p>
            <a:pPr marL="0" indent="0">
              <a:buClr>
                <a:srgbClr val="FFFF00"/>
              </a:buClr>
              <a:buFont typeface="Wingdings 3" charset="0"/>
              <a:buNone/>
              <a:defRPr/>
            </a:pPr>
            <a:endParaRPr lang="en-GB" sz="2000" dirty="0"/>
          </a:p>
          <a:p>
            <a:pPr>
              <a:buClr>
                <a:srgbClr val="FFFF00"/>
              </a:buClr>
              <a:defRPr/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Examples: </a:t>
            </a:r>
          </a:p>
          <a:p>
            <a:pPr marL="0" indent="0">
              <a:buClr>
                <a:srgbClr val="FFFF00"/>
              </a:buClr>
              <a:buFont typeface="Wingdings 3" charset="0"/>
              <a:buNone/>
              <a:defRPr/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Participant did not meet inclusion criteria</a:t>
            </a:r>
          </a:p>
          <a:p>
            <a:pPr marL="0" indent="0">
              <a:buClr>
                <a:srgbClr val="FFFF00"/>
              </a:buClr>
              <a:buFont typeface="Wingdings 3" charset="0"/>
              <a:buNone/>
              <a:defRPr/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Not receiving randomised treatment</a:t>
            </a:r>
          </a:p>
          <a:p>
            <a:pPr marL="0" indent="0">
              <a:buClr>
                <a:srgbClr val="FFFF00"/>
              </a:buClr>
              <a:buFont typeface="Wingdings 3" charset="0"/>
              <a:buNone/>
              <a:defRPr/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SAEs not reported in the required time frame</a:t>
            </a:r>
          </a:p>
          <a:p>
            <a:pPr marL="0" indent="0">
              <a:buClr>
                <a:srgbClr val="FFFF00"/>
              </a:buClr>
              <a:buFont typeface="Wingdings 3" charset="0"/>
              <a:buNone/>
              <a:defRPr/>
            </a:pPr>
            <a:endParaRPr lang="en-GB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  <a:defRPr/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If in doubt contact trial office</a:t>
            </a:r>
          </a:p>
          <a:p>
            <a:pPr>
              <a:buClr>
                <a:srgbClr val="FFFF00"/>
              </a:buClr>
              <a:defRPr/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Online form can be used for participant or non-participant violations</a:t>
            </a:r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0" name="Picture 9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87" y="0"/>
            <a:ext cx="1070292" cy="8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EDBE9-0996-884D-AE03-E85E1397F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pitchFamily="-105" charset="-128"/>
                <a:cs typeface="ＭＳ Ｐゴシック" pitchFamily="-105" charset="-128"/>
              </a:rPr>
              <a:t>Data to send to Nottingham: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20137" cy="5256584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Contact details, drug chart, CT reports and consent forms to be faxed or sent via secure email after enrolment</a:t>
            </a:r>
          </a:p>
          <a:p>
            <a:pPr>
              <a:buClr>
                <a:srgbClr val="FFFF00"/>
              </a:buClr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We will check full informed consent has been obtained</a:t>
            </a:r>
          </a:p>
          <a:p>
            <a:pPr>
              <a:buClr>
                <a:srgbClr val="FFFF00"/>
              </a:buClr>
            </a:pPr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Trial screening log faxed monthly (include all patients approached) and include </a:t>
            </a:r>
            <a:r>
              <a:rPr lang="en-US" sz="2000" dirty="0" err="1">
                <a:latin typeface="Verdana" charset="0"/>
                <a:ea typeface="ＭＳ Ｐゴシック" charset="0"/>
                <a:cs typeface="ＭＳ Ｐゴシック" charset="0"/>
              </a:rPr>
              <a:t>randomised</a:t>
            </a: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 participants</a:t>
            </a:r>
          </a:p>
          <a:p>
            <a:pPr>
              <a:buClr>
                <a:srgbClr val="FFFF00"/>
              </a:buClr>
            </a:pPr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Image collection</a:t>
            </a:r>
            <a:b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Collect all acute images, SAEs</a:t>
            </a:r>
          </a:p>
          <a:p>
            <a:pPr>
              <a:buClr>
                <a:srgbClr val="FFFF00"/>
              </a:buClr>
            </a:pPr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Image transfer - think data protection!</a:t>
            </a:r>
          </a:p>
          <a:p>
            <a:pPr>
              <a:buClr>
                <a:srgbClr val="FFFF00"/>
              </a:buClr>
              <a:buFont typeface="Wingdings 3" charset="0"/>
              <a:buNone/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	       	Upload facility</a:t>
            </a:r>
            <a:b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		Postal</a:t>
            </a:r>
          </a:p>
          <a:p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0" name="Picture 9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15216-7529-494C-8457-D5CCDD1C2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New investigators: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720138" cy="54102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Must send the following to the NCC: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GCP certificate (within last 2 years)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Signed CV and dated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Delegation log – authorised by the PI – this can be done after completion of the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1" name="Picture 10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72" y="0"/>
            <a:ext cx="1211627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DCCD05-A96C-0944-961A-760686F8F5D5}"/>
              </a:ext>
            </a:extLst>
          </p:cNvPr>
          <p:cNvGrpSpPr/>
          <p:nvPr/>
        </p:nvGrpSpPr>
        <p:grpSpPr>
          <a:xfrm>
            <a:off x="880614" y="3297692"/>
            <a:ext cx="7696053" cy="3083636"/>
            <a:chOff x="880614" y="3297692"/>
            <a:chExt cx="7696053" cy="30836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D1E46E-EDA9-644B-9E18-5025D05C6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8104" y="3297692"/>
              <a:ext cx="3068563" cy="308363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95CAD0-E5BD-F74A-B968-18F2B9F36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614" y="3602960"/>
              <a:ext cx="3960441" cy="243000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BE086A-11F4-F948-A464-91D5805F7946}"/>
                </a:ext>
              </a:extLst>
            </p:cNvPr>
            <p:cNvSpPr txBox="1"/>
            <p:nvPr/>
          </p:nvSpPr>
          <p:spPr>
            <a:xfrm>
              <a:off x="903805" y="3635732"/>
              <a:ext cx="2788520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2"/>
                  </a:solidFill>
                </a:rPr>
                <a:t>DASH Training </a:t>
              </a:r>
              <a:r>
                <a:rPr lang="en-US" sz="1800" dirty="0" smtClean="0">
                  <a:solidFill>
                    <a:schemeClr val="bg2"/>
                  </a:solidFill>
                </a:rPr>
                <a:t>Assessment</a:t>
              </a:r>
              <a:endParaRPr lang="en-US" sz="1800" dirty="0">
                <a:solidFill>
                  <a:schemeClr val="bg2"/>
                </a:solidFill>
              </a:endParaRPr>
            </a:p>
          </p:txBody>
        </p:sp>
        <p:pic>
          <p:nvPicPr>
            <p:cNvPr id="12" name="Picture 11" descr="Macintosh HD:Users:monikakowalczyk:Desktop:DASH docs MK:Logo:DASH logo.jpg">
              <a:extLst>
                <a:ext uri="{FF2B5EF4-FFF2-40B4-BE49-F238E27FC236}">
                  <a16:creationId xmlns:a16="http://schemas.microsoft.com/office/drawing/2014/main" id="{87752D24-9B33-744D-9136-3CFA81A19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204" y="3630572"/>
              <a:ext cx="845119" cy="55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122B0C-8AFC-004A-AB7B-62AB2E25807E}"/>
                </a:ext>
              </a:extLst>
            </p:cNvPr>
            <p:cNvSpPr txBox="1"/>
            <p:nvPr/>
          </p:nvSpPr>
          <p:spPr>
            <a:xfrm>
              <a:off x="6084168" y="3483169"/>
              <a:ext cx="1653786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2"/>
                  </a:solidFill>
                </a:rPr>
                <a:t>DASH Training</a:t>
              </a:r>
            </a:p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Certificate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3952F2-0E02-8741-A0EA-7F209D2395DA}"/>
                </a:ext>
              </a:extLst>
            </p:cNvPr>
            <p:cNvSpPr txBox="1"/>
            <p:nvPr/>
          </p:nvSpPr>
          <p:spPr>
            <a:xfrm>
              <a:off x="6051269" y="4740851"/>
              <a:ext cx="1739579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2"/>
                  </a:solidFill>
                </a:rPr>
                <a:t>This is to certify the above has </a:t>
              </a:r>
            </a:p>
            <a:p>
              <a:r>
                <a:rPr lang="en-US" sz="900" dirty="0">
                  <a:solidFill>
                    <a:schemeClr val="bg2"/>
                  </a:solidFill>
                </a:rPr>
                <a:t>completed Online DASH training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579F058-6731-384D-A65A-AAEE787F1934}"/>
              </a:ext>
            </a:extLst>
          </p:cNvPr>
          <p:cNvSpPr txBox="1"/>
          <p:nvPr/>
        </p:nvSpPr>
        <p:spPr>
          <a:xfrm>
            <a:off x="1259632" y="4972526"/>
            <a:ext cx="1032655" cy="18466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Start the DASH assessment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ED2F59-A3AF-8447-8AC3-A1D865918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DASH Monitoring: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20138" cy="5162128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All sites who recruit WILL be monitored</a:t>
            </a:r>
          </a:p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Ensure trial documentation up to date</a:t>
            </a:r>
          </a:p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Ensure delegation log up to date</a:t>
            </a:r>
          </a:p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Record source data in the medical notes: NIHSS, BP, GCS</a:t>
            </a:r>
          </a:p>
          <a:p>
            <a:pPr marL="0" indent="0">
              <a:buClr>
                <a:srgbClr val="FFFF00"/>
              </a:buClr>
              <a:buNone/>
            </a:pPr>
            <a:endParaRPr lang="en-GB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en-GB" sz="2000" u="sng" dirty="0">
                <a:latin typeface="Verdana" charset="0"/>
                <a:ea typeface="ＭＳ Ｐゴシック" charset="0"/>
                <a:cs typeface="ＭＳ Ｐゴシック" charset="0"/>
              </a:rPr>
              <a:t>Commonly found issues</a:t>
            </a:r>
            <a:endParaRPr lang="en-GB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mREC/MHRA/R&amp;D Amendment approvals are hard to locate or are missing</a:t>
            </a:r>
          </a:p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SAEs are not signed by the PI</a:t>
            </a:r>
          </a:p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Screening log not kept up to date</a:t>
            </a:r>
          </a:p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File notes missing which identify where documents are stored outside of the ISF (CVs and GCP certificates etc.)</a:t>
            </a:r>
          </a:p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Anonymised information must be kept separate from identifiable data</a:t>
            </a:r>
          </a:p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Consent forms are ticked rather than initialled</a:t>
            </a:r>
          </a:p>
          <a:p>
            <a:pPr>
              <a:buClr>
                <a:srgbClr val="FFFF00"/>
              </a:buClr>
            </a:pP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Team members should be authorised onto the </a:t>
            </a:r>
            <a:r>
              <a:rPr lang="en-GB" sz="1800" u="sng" dirty="0">
                <a:latin typeface="Verdana" charset="0"/>
                <a:ea typeface="ＭＳ Ｐゴシック" charset="0"/>
                <a:cs typeface="ＭＳ Ｐゴシック" charset="0"/>
              </a:rPr>
              <a:t>electronic</a:t>
            </a:r>
            <a:r>
              <a:rPr lang="en-GB" sz="1800" dirty="0">
                <a:latin typeface="Verdana" charset="0"/>
                <a:ea typeface="ＭＳ Ｐゴシック" charset="0"/>
                <a:cs typeface="ＭＳ Ｐゴシック" charset="0"/>
              </a:rPr>
              <a:t> delegation 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1" name="Picture 10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00" y="0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EA276A-55C5-144E-99E4-31A8CF1F3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6552727" cy="4320480"/>
          </a:xfrm>
        </p:spPr>
        <p:txBody>
          <a:bodyPr/>
          <a:lstStyle/>
          <a:p>
            <a:pPr marL="531813" lvl="1">
              <a:buClr>
                <a:srgbClr val="FFFF00"/>
              </a:buClr>
              <a:defRPr/>
            </a:pPr>
            <a:r>
              <a:rPr lang="en-US" sz="2000" u="sng" dirty="0">
                <a:latin typeface="Verdana" charset="0"/>
                <a:ea typeface="ＭＳ Ｐゴシック" charset="0"/>
                <a:cs typeface="ＭＳ Ｐゴシック" charset="0"/>
              </a:rPr>
              <a:t>Stroke Trials Unit</a:t>
            </a:r>
            <a:endParaRPr lang="en-US" sz="1800" u="sng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531813" lvl="2" indent="-285750">
              <a:buClr>
                <a:srgbClr val="FFFF00"/>
              </a:buClr>
              <a:buNone/>
              <a:defRPr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Telephone:  		</a:t>
            </a:r>
            <a:r>
              <a:rPr lang="en-US" sz="1800" dirty="0"/>
              <a:t>+44 (0)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115 8231770 </a:t>
            </a:r>
          </a:p>
          <a:p>
            <a:pPr marL="531813" lvl="1">
              <a:buClr>
                <a:srgbClr val="FFFF00"/>
              </a:buClr>
              <a:buNone/>
              <a:defRPr/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Fax:</a:t>
            </a: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1800" dirty="0"/>
              <a:t>+44 (0)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115 823</a:t>
            </a: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1771</a:t>
            </a:r>
          </a:p>
          <a:p>
            <a:pPr marL="531813" lvl="1">
              <a:buClr>
                <a:srgbClr val="FFFF00"/>
              </a:buClr>
              <a:buNone/>
              <a:defRPr/>
            </a:pPr>
            <a:endParaRPr lang="en-US" sz="5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531813" lvl="1">
              <a:buClr>
                <a:srgbClr val="FFFF00"/>
              </a:buClr>
              <a:defRPr/>
            </a:pPr>
            <a:r>
              <a:rPr lang="en-US" sz="2000" u="sng" dirty="0">
                <a:latin typeface="Verdana" charset="0"/>
                <a:ea typeface="ＭＳ Ｐゴシック" charset="0"/>
                <a:cs typeface="ＭＳ Ｐゴシック" charset="0"/>
              </a:rPr>
              <a:t>Trial Manager</a:t>
            </a:r>
          </a:p>
          <a:p>
            <a:pPr marL="531813" lvl="2" indent="-285750">
              <a:buClr>
                <a:srgbClr val="FFFF00"/>
              </a:buClr>
              <a:buFont typeface="Wingdings 3" charset="0"/>
              <a:buNone/>
              <a:defRPr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Di Havard	         </a:t>
            </a:r>
            <a:r>
              <a:rPr lang="en-US" sz="1800" dirty="0"/>
              <a:t>+44 (0)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115 823 1775</a:t>
            </a:r>
          </a:p>
          <a:p>
            <a:pPr marL="531813" lvl="1">
              <a:buClr>
                <a:srgbClr val="FFFF00"/>
              </a:buClr>
              <a:defRPr/>
            </a:pPr>
            <a:endParaRPr lang="en-US" sz="5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531813" lvl="1">
              <a:buClr>
                <a:srgbClr val="FFFF00"/>
              </a:buClr>
              <a:defRPr/>
            </a:pPr>
            <a:r>
              <a:rPr lang="en-US" sz="2000" u="sng" dirty="0">
                <a:latin typeface="Verdana" charset="0"/>
                <a:ea typeface="ＭＳ Ｐゴシック" charset="0"/>
                <a:cs typeface="ＭＳ Ｐゴシック" charset="0"/>
              </a:rPr>
              <a:t> Trial Co-ordinator</a:t>
            </a:r>
            <a:endParaRPr lang="en-US" sz="500" u="sng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531813" lvl="2" indent="-285750">
              <a:buClr>
                <a:srgbClr val="FFFF00"/>
              </a:buClr>
              <a:buFont typeface="Wingdings 3" charset="0"/>
              <a:buNone/>
              <a:defRPr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Sharon </a:t>
            </a:r>
            <a:r>
              <a:rPr lang="en-US" sz="1800" dirty="0" err="1">
                <a:latin typeface="Verdana" charset="0"/>
                <a:ea typeface="ＭＳ Ｐゴシック" charset="0"/>
                <a:cs typeface="ＭＳ Ｐゴシック" charset="0"/>
              </a:rPr>
              <a:t>Ellender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1800" dirty="0"/>
              <a:t>+44 (0)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115 823 1659</a:t>
            </a:r>
          </a:p>
          <a:p>
            <a:pPr marL="352425" lvl="2" indent="0">
              <a:buClr>
                <a:srgbClr val="FFFF00"/>
              </a:buClr>
              <a:buFont typeface="Wingdings 3" charset="0"/>
              <a:buNone/>
              <a:defRPr/>
            </a:pPr>
            <a:endParaRPr lang="en-US" sz="500" dirty="0">
              <a:solidFill>
                <a:srgbClr val="FFFF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531813" lvl="1">
              <a:buClr>
                <a:srgbClr val="FFFF00"/>
              </a:buClr>
              <a:defRPr/>
            </a:pPr>
            <a:r>
              <a:rPr lang="en-US" sz="2000" u="sng" dirty="0">
                <a:latin typeface="Verdana" charset="0"/>
                <a:ea typeface="ＭＳ Ｐゴシック" charset="0"/>
                <a:cs typeface="ＭＳ Ｐゴシック" charset="0"/>
              </a:rPr>
              <a:t>Trial Administrator</a:t>
            </a:r>
            <a:endParaRPr lang="en-US" sz="500" u="sng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531813" lvl="2" indent="-285750">
              <a:buClr>
                <a:srgbClr val="FFFF00"/>
              </a:buClr>
              <a:buNone/>
              <a:defRPr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Patricia Robinson	</a:t>
            </a:r>
            <a:r>
              <a:rPr lang="en-US" sz="1800" dirty="0"/>
              <a:t>+44 (0)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115 823 1672</a:t>
            </a:r>
          </a:p>
          <a:p>
            <a:pPr marL="531813" lvl="2" indent="-285750">
              <a:buClr>
                <a:srgbClr val="FFFF00"/>
              </a:buClr>
              <a:buNone/>
              <a:defRPr/>
            </a:pPr>
            <a:endParaRPr lang="en-US" sz="1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531813" lvl="2" indent="-285750" algn="ctr">
              <a:buClr>
                <a:srgbClr val="FFFF00"/>
              </a:buClr>
              <a:buNone/>
              <a:defRPr/>
            </a:pPr>
            <a:r>
              <a:rPr lang="en-US" sz="18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Documents: </a:t>
            </a:r>
            <a:r>
              <a:rPr lang="en-GB" sz="18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http://dash-1.ac.uk/docs/</a:t>
            </a:r>
            <a:endParaRPr lang="en-US" sz="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52425" lvl="2" indent="0">
              <a:buClr>
                <a:srgbClr val="FFFF00"/>
              </a:buClr>
              <a:buFont typeface="Wingdings 3" charset="0"/>
              <a:buNone/>
              <a:defRPr/>
            </a:pPr>
            <a:r>
              <a:rPr lang="en-US" sz="30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Emergency contact numbers: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DASH Contacts: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1" name="Picture 10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332489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j-lt"/>
              </a:rPr>
              <a:t>+44 (0)7736 843592 Mike Desborough</a:t>
            </a:r>
          </a:p>
          <a:p>
            <a:r>
              <a:rPr lang="en-GB" sz="1800" dirty="0">
                <a:latin typeface="+mj-lt"/>
              </a:rPr>
              <a:t>+44 (0)7725 580092 Nikola Sprigg</a:t>
            </a:r>
          </a:p>
          <a:p>
            <a:r>
              <a:rPr lang="en-GB" sz="1800" dirty="0">
                <a:latin typeface="+mj-lt"/>
              </a:rPr>
              <a:t>+44 (0)7798 670726 Philip Bath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D6B04F-6FE1-6E4F-9048-51140988F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3995"/>
            <a:ext cx="866775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DASH Site file: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424936" cy="5616624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Contact sheet</a:t>
            </a:r>
          </a:p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Trial personnel details – CVs, GCP certs, training logs</a:t>
            </a:r>
          </a:p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Current approved protocol</a:t>
            </a:r>
          </a:p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Approved and localised: information sheets, consent forms and GP letter</a:t>
            </a:r>
          </a:p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Regulatory approvals and sponsor documents</a:t>
            </a:r>
          </a:p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Standard Operating Procedure, Working practice documents including emergency unblinding</a:t>
            </a:r>
          </a:p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Clinical Trial Agreement</a:t>
            </a:r>
          </a:p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Medication section </a:t>
            </a:r>
          </a:p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Monitoring</a:t>
            </a:r>
          </a:p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Safety – file SAE forms here after sign off by PI </a:t>
            </a:r>
          </a:p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All 'wet-ink' signed informed consent forms</a:t>
            </a:r>
          </a:p>
          <a:p>
            <a:pPr>
              <a:buClr>
                <a:srgbClr val="FFFF00"/>
              </a:buClr>
            </a:pPr>
            <a:r>
              <a:rPr lang="en-GB" sz="2000" dirty="0">
                <a:latin typeface="Verdana" charset="0"/>
                <a:ea typeface="ＭＳ Ｐゴシック" charset="0"/>
                <a:cs typeface="ＭＳ Ｐゴシック" charset="0"/>
              </a:rPr>
              <a:t>Site screening logs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0" name="Picture 9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06" y="0"/>
            <a:ext cx="1149593" cy="8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53CEB9-C308-844F-95E5-C9BCEB773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Desmopressin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Licensed pro-haemostatic drug</a:t>
            </a:r>
          </a:p>
          <a:p>
            <a:r>
              <a:rPr lang="en-GB" sz="2400" dirty="0"/>
              <a:t>Can be administered IV, SC, IN or orally</a:t>
            </a:r>
          </a:p>
          <a:p>
            <a:r>
              <a:rPr lang="en-GB" sz="2400" dirty="0"/>
              <a:t>Used in a number of inherited bleeding conditions to treat or prevent bleeding</a:t>
            </a:r>
          </a:p>
          <a:p>
            <a:r>
              <a:rPr lang="en-GB" sz="2400" dirty="0"/>
              <a:t>Recommended for the reversal of antiplatelet drugs in USA but not in UK</a:t>
            </a:r>
          </a:p>
          <a:p>
            <a:r>
              <a:rPr lang="en-GB" sz="2400" dirty="0"/>
              <a:t>Meta-analysis in patients undergoing cardiac surgery was found to reduce blood loss and transfusion requirements </a:t>
            </a:r>
          </a:p>
          <a:p>
            <a:r>
              <a:rPr lang="en-GB" sz="2400" dirty="0"/>
              <a:t>Has been tested in spontaneous ICH in three case series where it appears to be safe</a:t>
            </a:r>
          </a:p>
          <a:p>
            <a:r>
              <a:rPr lang="en-GB" sz="2400" dirty="0"/>
              <a:t>More than 13 million people worldwide have been treated with desmopressin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D942F-CE15-7744-8EDA-5514669FA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Macintosh HD:Users:monikakowalczyk:Desktop:DASH docs MK:Logo:DASH logo.jpg">
            <a:extLst>
              <a:ext uri="{FF2B5EF4-FFF2-40B4-BE49-F238E27FC236}">
                <a16:creationId xmlns:a16="http://schemas.microsoft.com/office/drawing/2014/main" id="{E2B42FE4-1BE9-0743-BECD-2B3A1D6B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37A126-6D04-2842-B76D-BE6E01137A83}"/>
              </a:ext>
            </a:extLst>
          </p:cNvPr>
          <p:cNvSpPr txBox="1"/>
          <p:nvPr/>
        </p:nvSpPr>
        <p:spPr>
          <a:xfrm>
            <a:off x="395536" y="6515304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87905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845B-D309-D441-815A-432E4A39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Amendments to protocol: SA03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7AA0-4FE5-BD46-BC26-5F35F630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6752"/>
            <a:ext cx="8720138" cy="5410200"/>
          </a:xfrm>
        </p:spPr>
        <p:txBody>
          <a:bodyPr/>
          <a:lstStyle/>
          <a:p>
            <a:r>
              <a:rPr lang="en-GB" sz="2000" dirty="0"/>
              <a:t>Major amendment – Protocol v 2.0 26.08.19</a:t>
            </a:r>
          </a:p>
          <a:p>
            <a:pPr marL="0" indent="0">
              <a:buNone/>
            </a:pPr>
            <a:r>
              <a:rPr lang="en-GB" sz="2000" dirty="0"/>
              <a:t>Inclusion criteria changed to: Less than </a:t>
            </a:r>
            <a:r>
              <a:rPr lang="en-GB" sz="2000" b="1" u="sng" dirty="0"/>
              <a:t>24 hours </a:t>
            </a:r>
            <a:r>
              <a:rPr lang="en-GB" sz="2000" dirty="0"/>
              <a:t>from onset of symptoms [or from when last seen free of stroke symptoms]. </a:t>
            </a:r>
            <a:r>
              <a:rPr lang="en-US" sz="2000" dirty="0">
                <a:cs typeface="Verdana"/>
              </a:rPr>
              <a:t>This inclusion criterion was previously “onset of symptoms within 12 hours”.</a:t>
            </a:r>
          </a:p>
          <a:p>
            <a:pPr marL="457200" lvl="1" indent="0">
              <a:buNone/>
            </a:pPr>
            <a:endParaRPr lang="en-US" sz="2000" dirty="0">
              <a:cs typeface="Verdana"/>
            </a:endParaRPr>
          </a:p>
          <a:p>
            <a:pPr marL="457200" lvl="1" indent="0">
              <a:buNone/>
            </a:pPr>
            <a:endParaRPr lang="en-US" sz="2000" dirty="0">
              <a:cs typeface="Verdana"/>
            </a:endParaRPr>
          </a:p>
          <a:p>
            <a:pPr lvl="1"/>
            <a:r>
              <a:rPr lang="en-US" sz="2000" dirty="0">
                <a:cs typeface="Verdana"/>
              </a:rPr>
              <a:t>Ethics approval: 24 Oct 2019</a:t>
            </a:r>
          </a:p>
          <a:p>
            <a:pPr lvl="1"/>
            <a:r>
              <a:rPr lang="en-US" sz="2000" dirty="0">
                <a:cs typeface="Verdana"/>
              </a:rPr>
              <a:t>MHRA approval: 22 Nov 2019</a:t>
            </a:r>
          </a:p>
          <a:p>
            <a:pPr lvl="1"/>
            <a:r>
              <a:rPr lang="en-US" sz="2000" dirty="0">
                <a:cs typeface="Verdana"/>
              </a:rPr>
              <a:t>HRA approval: 24 Oct 2019</a:t>
            </a:r>
          </a:p>
          <a:p>
            <a:pPr lvl="1"/>
            <a:r>
              <a:rPr lang="en-US" sz="2000" dirty="0">
                <a:cs typeface="Verdana"/>
              </a:rPr>
              <a:t>Documents uploaded to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59F1D-DD78-614A-AD87-44FFF32B8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Macintosh HD:Users:monikakowalczyk:Desktop:DASH docs MK:Logo:DASH logo.jpg">
            <a:extLst>
              <a:ext uri="{FF2B5EF4-FFF2-40B4-BE49-F238E27FC236}">
                <a16:creationId xmlns:a16="http://schemas.microsoft.com/office/drawing/2014/main" id="{55553863-163B-C741-9CB5-43EECF47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C4A82F-9A6C-304C-B3ED-46AC9C9DF2A5}"/>
              </a:ext>
            </a:extLst>
          </p:cNvPr>
          <p:cNvSpPr txBox="1"/>
          <p:nvPr/>
        </p:nvSpPr>
        <p:spPr>
          <a:xfrm>
            <a:off x="228600" y="6460067"/>
            <a:ext cx="3004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43318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5488-4F04-BC43-A029-211A33AA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SA03 Documents: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D2AF-3E9D-A74F-BD9D-DB4C99DC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720138" cy="5621281"/>
          </a:xfrm>
        </p:spPr>
        <p:txBody>
          <a:bodyPr/>
          <a:lstStyle/>
          <a:p>
            <a:r>
              <a:rPr lang="en-GB" sz="1800" dirty="0"/>
              <a:t>DASH-MHRA- Notification of Acceptance- Dated; 22 Nov 2019 </a:t>
            </a:r>
          </a:p>
          <a:p>
            <a:endParaRPr lang="en-GB" sz="1800" dirty="0"/>
          </a:p>
          <a:p>
            <a:r>
              <a:rPr lang="en-GB" sz="1800" dirty="0"/>
              <a:t>DASH- Participant Information Sheet - Final version 2.0: 26 August 2019</a:t>
            </a:r>
          </a:p>
          <a:p>
            <a:endParaRPr lang="en-GB" sz="1800" dirty="0"/>
          </a:p>
          <a:p>
            <a:r>
              <a:rPr lang="en-GB" sz="1800" dirty="0"/>
              <a:t>DASH- Participant Information Sheet -Nominee- Final version- 2.0: 26 August 2019</a:t>
            </a:r>
          </a:p>
          <a:p>
            <a:endParaRPr lang="en-GB" sz="1800" dirty="0"/>
          </a:p>
          <a:p>
            <a:r>
              <a:rPr lang="en-GB" sz="1800" dirty="0"/>
              <a:t>DASH- Protocol Final version -2.0: 26 August 2019</a:t>
            </a:r>
          </a:p>
          <a:p>
            <a:endParaRPr lang="en-GB" sz="1800" dirty="0"/>
          </a:p>
          <a:p>
            <a:r>
              <a:rPr lang="en-GB" sz="1800" dirty="0"/>
              <a:t>DASH-HRA  Approval Letter -Dated; 24 Oct 2019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r>
              <a:rPr lang="en-GB" sz="1800" dirty="0"/>
              <a:t>DASH-GP Letter Final version - 2.0: 26 August 2019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SA03 summary of Protocol Changes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Day 90 Practice Manager Letter – Only required at the coordinating site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87DE2-E192-8F4B-AD76-7D90D21D0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Macintosh HD:Users:monikakowalczyk:Desktop:DASH docs MK:Logo:DASH logo.jpg">
            <a:extLst>
              <a:ext uri="{FF2B5EF4-FFF2-40B4-BE49-F238E27FC236}">
                <a16:creationId xmlns:a16="http://schemas.microsoft.com/office/drawing/2014/main" id="{8104F9EA-EAFA-614C-92D0-25DD6AD5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08" y="0"/>
            <a:ext cx="1048691" cy="7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FEE583-364B-8F49-9C8B-1DDD355FA0F7}"/>
              </a:ext>
            </a:extLst>
          </p:cNvPr>
          <p:cNvSpPr txBox="1"/>
          <p:nvPr/>
        </p:nvSpPr>
        <p:spPr>
          <a:xfrm>
            <a:off x="220133" y="6705600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29543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Summary: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228600" y="997599"/>
            <a:ext cx="8720138" cy="5410200"/>
          </a:xfrm>
        </p:spPr>
        <p:txBody>
          <a:bodyPr/>
          <a:lstStyle/>
          <a:p>
            <a:pPr lvl="0"/>
            <a:r>
              <a:rPr lang="en-GB" sz="2000" dirty="0"/>
              <a:t>Adults (</a:t>
            </a:r>
            <a:r>
              <a:rPr lang="ja-JP" altLang="en-US" sz="2000" dirty="0"/>
              <a:t>≥</a:t>
            </a:r>
            <a:r>
              <a:rPr lang="en-GB" sz="2000" dirty="0"/>
              <a:t>18 years)</a:t>
            </a:r>
            <a:endParaRPr lang="en-US" sz="2000" dirty="0"/>
          </a:p>
          <a:p>
            <a:pPr lvl="0"/>
            <a:r>
              <a:rPr lang="en-GB" sz="2000" dirty="0"/>
              <a:t>Confirmed intracerebral haemorrhage on imaging</a:t>
            </a:r>
            <a:endParaRPr lang="en-US" sz="2000" dirty="0"/>
          </a:p>
          <a:p>
            <a:pPr lvl="0"/>
            <a:r>
              <a:rPr lang="en-GB" sz="2000" dirty="0"/>
              <a:t>Less than 24 hours from onset of symptoms [or from when last seen free of stroke symptoms]</a:t>
            </a:r>
            <a:endParaRPr lang="en-US" sz="2000" dirty="0"/>
          </a:p>
          <a:p>
            <a:r>
              <a:rPr lang="en-GB" sz="2000" dirty="0"/>
              <a:t>Prescribed and thought to be taking a daily oral antiplatelet drug in the preceding seven days </a:t>
            </a:r>
          </a:p>
          <a:p>
            <a:endParaRPr lang="en-US" sz="15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Doctor taking consent and prescribing MUST be on</a:t>
            </a:r>
            <a:b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delegation log</a:t>
            </a:r>
          </a:p>
          <a:p>
            <a:pPr>
              <a:buClr>
                <a:srgbClr val="FFFF00"/>
              </a:buClr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Professional nominee consent MUST be followed by consent</a:t>
            </a:r>
          </a:p>
          <a:p>
            <a:pPr>
              <a:buClr>
                <a:srgbClr val="FFFF00"/>
              </a:buClr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Repeat CT needed at 24 hours after treatment</a:t>
            </a:r>
          </a:p>
          <a:p>
            <a:pPr>
              <a:buClr>
                <a:srgbClr val="FFFF00"/>
              </a:buClr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Record research visits in medical records for monitoring</a:t>
            </a:r>
          </a:p>
          <a:p>
            <a:pPr>
              <a:buClr>
                <a:srgbClr val="FFFF00"/>
              </a:buClr>
            </a:pPr>
            <a:endParaRPr lang="en-US" sz="15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SAEs must be reported within 24 hours and then printed off and signed by the PI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9" name="Picture 8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394" y="0"/>
            <a:ext cx="101960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8B43D-1A7D-904F-8200-1F9E09528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15997" y="192435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GB" b="1" dirty="0"/>
              <a:t>Desmopressin for reversal of Antiplatelet drugs in Stroke due to Haemorrhage (DASH)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3666" name="Subtitle 5"/>
          <p:cNvSpPr>
            <a:spLocks noGrp="1"/>
          </p:cNvSpPr>
          <p:nvPr>
            <p:ph type="subTitle" idx="1"/>
          </p:nvPr>
        </p:nvSpPr>
        <p:spPr>
          <a:xfrm>
            <a:off x="-18452" y="3702750"/>
            <a:ext cx="9144000" cy="1752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Any questions?</a:t>
            </a:r>
          </a:p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Please complete and fax training log of all attendees for today's SIV!</a:t>
            </a:r>
          </a:p>
          <a:p>
            <a:r>
              <a:rPr lang="en-GB" dirty="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</a:rPr>
              <a:t>DASH-1.ac.uk</a:t>
            </a:r>
          </a:p>
          <a:p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986990" y="459872"/>
            <a:ext cx="15342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6865" name="Picture 1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B53FC-6BA3-AF40-8343-A5AEFD9BB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964BE7-9028-2B40-8D8F-9ADC2EF83D28}"/>
              </a:ext>
            </a:extLst>
          </p:cNvPr>
          <p:cNvSpPr txBox="1"/>
          <p:nvPr/>
        </p:nvSpPr>
        <p:spPr>
          <a:xfrm>
            <a:off x="313267" y="6578600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7202"/>
            <a:ext cx="8720138" cy="5410200"/>
          </a:xfrm>
        </p:spPr>
        <p:txBody>
          <a:bodyPr/>
          <a:lstStyle/>
          <a:p>
            <a:pPr lvl="0"/>
            <a:r>
              <a:rPr lang="en-GB" sz="2400" dirty="0"/>
              <a:t>Proportion of eligible patients who are enrolled and receive randomised treatment</a:t>
            </a:r>
            <a:endParaRPr lang="en-US" sz="2400" dirty="0"/>
          </a:p>
          <a:p>
            <a:pPr lvl="0"/>
            <a:r>
              <a:rPr lang="en-GB" sz="2400" dirty="0"/>
              <a:t>Proportion of patients who were screened who were eligible</a:t>
            </a:r>
            <a:endParaRPr lang="en-US" sz="2400" dirty="0"/>
          </a:p>
          <a:p>
            <a:pPr lvl="0"/>
            <a:r>
              <a:rPr lang="en-GB" sz="2400" dirty="0"/>
              <a:t>Proportion of eligible patients approached who were randomised</a:t>
            </a:r>
            <a:endParaRPr lang="en-US" sz="2400" dirty="0"/>
          </a:p>
          <a:p>
            <a:pPr lvl="0"/>
            <a:r>
              <a:rPr lang="en-GB" sz="2400" dirty="0"/>
              <a:t>Rate of participant recruitment per month per site</a:t>
            </a:r>
            <a:endParaRPr lang="en-US" sz="2400" dirty="0"/>
          </a:p>
          <a:p>
            <a:pPr lvl="0"/>
            <a:r>
              <a:rPr lang="en-GB" sz="2400" dirty="0"/>
              <a:t>Time to randomisation following hospital admission</a:t>
            </a:r>
            <a:endParaRPr lang="en-US" sz="2400" dirty="0"/>
          </a:p>
          <a:p>
            <a:pPr lvl="0"/>
            <a:r>
              <a:rPr lang="en-GB" sz="2400" dirty="0"/>
              <a:t>Adherence to allocated treatment</a:t>
            </a:r>
            <a:endParaRPr lang="en-US" sz="2400" dirty="0"/>
          </a:p>
          <a:p>
            <a:pPr lvl="0"/>
            <a:r>
              <a:rPr lang="en-GB" sz="2400" dirty="0"/>
              <a:t>Proportion of participants followed up to 90 days and reasons for loss to follow up</a:t>
            </a:r>
            <a:endParaRPr lang="en-US" sz="2400" dirty="0"/>
          </a:p>
          <a:p>
            <a:pPr lvl="0"/>
            <a:r>
              <a:rPr lang="en-GB" sz="2400" dirty="0"/>
              <a:t>Proportion of randomised participants with the proposed primary and secondary outcome data available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4CD4E-11E4-724A-BA2A-9B77A7DCF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Macintosh HD:Users:monikakowalczyk:Desktop:DASH docs MK:Logo:DASH logo.jpg">
            <a:extLst>
              <a:ext uri="{FF2B5EF4-FFF2-40B4-BE49-F238E27FC236}">
                <a16:creationId xmlns:a16="http://schemas.microsoft.com/office/drawing/2014/main" id="{182E1E09-4611-2448-9414-8E5D2E966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72" y="0"/>
            <a:ext cx="1211627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0CF4C2-B6B0-7B46-B856-9B1CC92F0D9A}"/>
              </a:ext>
            </a:extLst>
          </p:cNvPr>
          <p:cNvSpPr txBox="1"/>
          <p:nvPr/>
        </p:nvSpPr>
        <p:spPr>
          <a:xfrm>
            <a:off x="7309" y="6525344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00" dirty="0">
              <a:latin typeface="Verdana"/>
              <a:cs typeface="Verdana"/>
            </a:endParaRPr>
          </a:p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8817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7488832" cy="838200"/>
          </a:xfrm>
          <a:ln w="9525"/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Verdana"/>
                <a:ea typeface="ＭＳ Ｐゴシック" charset="0"/>
                <a:cs typeface="Verdana"/>
              </a:rPr>
              <a:t>DASH: Inclusion criteria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050"/>
            <a:ext cx="8720138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 3" charset="0"/>
              <a:buNone/>
            </a:pP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2400" dirty="0"/>
              <a:t>Adults (18 years or more)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Confirmed intracerebral haemorrhage on imaging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Less than </a:t>
            </a:r>
            <a:r>
              <a:rPr lang="en-GB" sz="2400" u="sng" dirty="0"/>
              <a:t>24 hours from onset of symptoms </a:t>
            </a:r>
            <a:r>
              <a:rPr lang="en-GB" sz="2400" dirty="0"/>
              <a:t>[or from when last seen free of stroke symptoms]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Prescribed and thought to be taking a daily oral antiplatelet drug in the preceding seven days (cyclooxygenase inhibitors, phosphodiesterase inhibitors or P2Y</a:t>
            </a:r>
            <a:r>
              <a:rPr lang="en-GB" sz="2400" baseline="-25000" dirty="0"/>
              <a:t>12</a:t>
            </a:r>
            <a:r>
              <a:rPr lang="en-GB" sz="2400" dirty="0"/>
              <a:t> inhibitors)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Signed consent (or waiver of consent)</a:t>
            </a:r>
            <a:r>
              <a:rPr lang="en-US" sz="2400" dirty="0"/>
              <a:t> 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F02CA-43C3-B042-BABB-EF5F9EB72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 descr="Macintosh HD:Users:monikakowalczyk:Desktop:DASH docs MK:Logo:DASH logo.jpg">
            <a:extLst>
              <a:ext uri="{FF2B5EF4-FFF2-40B4-BE49-F238E27FC236}">
                <a16:creationId xmlns:a16="http://schemas.microsoft.com/office/drawing/2014/main" id="{D8C69A27-801E-1543-81A1-49127182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84" y="0"/>
            <a:ext cx="1233216" cy="9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1EA8D9-DA51-E744-899B-602932142015}"/>
              </a:ext>
            </a:extLst>
          </p:cNvPr>
          <p:cNvSpPr txBox="1"/>
          <p:nvPr/>
        </p:nvSpPr>
        <p:spPr>
          <a:xfrm>
            <a:off x="88173" y="6435100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00" dirty="0">
              <a:latin typeface="Verdana"/>
              <a:cs typeface="Verdana"/>
            </a:endParaRPr>
          </a:p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a typeface="ＭＳ Ｐゴシック" charset="0"/>
                <a:cs typeface="Verdana"/>
              </a:rPr>
              <a:t>DASH: 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19200"/>
            <a:ext cx="8553202" cy="5090120"/>
          </a:xfrm>
        </p:spPr>
        <p:txBody>
          <a:bodyPr/>
          <a:lstStyle/>
          <a:p>
            <a:r>
              <a:rPr lang="en-GB" dirty="0"/>
              <a:t>Aneurysmal subarachnoid haemorrhage known at time of enrolment</a:t>
            </a:r>
          </a:p>
          <a:p>
            <a:r>
              <a:rPr lang="en-GB" dirty="0"/>
              <a:t>Haemorrhage suspected to be due to transformation of ischaemic stroke </a:t>
            </a:r>
          </a:p>
          <a:p>
            <a:r>
              <a:rPr lang="en-GB" dirty="0"/>
              <a:t>Haemorrhage known to be due to thrombolytic drug</a:t>
            </a:r>
          </a:p>
          <a:p>
            <a:r>
              <a:rPr lang="en-GB" dirty="0"/>
              <a:t>Haemorrhage known to be due to venous thrombosis</a:t>
            </a:r>
          </a:p>
          <a:p>
            <a:r>
              <a:rPr lang="en-GB" dirty="0"/>
              <a:t>Risk(s) of fluid</a:t>
            </a:r>
            <a:r>
              <a:rPr lang="en-GB" i="1" dirty="0"/>
              <a:t> </a:t>
            </a:r>
            <a:r>
              <a:rPr lang="en-GB" dirty="0"/>
              <a:t>retention associated with desmopressin judged clinically significant by the attending physician</a:t>
            </a:r>
            <a:endParaRPr lang="en-US" dirty="0"/>
          </a:p>
        </p:txBody>
      </p:sp>
      <p:pic>
        <p:nvPicPr>
          <p:cNvPr id="4" name="Picture 3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696" y="0"/>
            <a:ext cx="1314304" cy="9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5B9CB-DB29-9D45-B8AB-D100C0005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D41564-80C1-A248-9075-EDB2F50B6F7F}"/>
              </a:ext>
            </a:extLst>
          </p:cNvPr>
          <p:cNvSpPr txBox="1"/>
          <p:nvPr/>
        </p:nvSpPr>
        <p:spPr>
          <a:xfrm>
            <a:off x="107504" y="6537921"/>
            <a:ext cx="2668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075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147528"/>
            <a:ext cx="866775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a typeface="ＭＳ Ｐゴシック" charset="0"/>
                <a:cs typeface="Verdana"/>
              </a:rPr>
              <a:t>DASH: </a:t>
            </a:r>
            <a:r>
              <a:rPr lang="en-US" sz="3200" dirty="0">
                <a:solidFill>
                  <a:srgbClr val="FFFF00"/>
                </a:solidFill>
                <a:ea typeface="ＭＳ Ｐゴシック" charset="0"/>
                <a:cs typeface="Verdana"/>
              </a:rPr>
              <a:t>Exclusion criteria 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Significant hypotension (systolic blood pressure &lt;90mmHg)</a:t>
            </a:r>
          </a:p>
          <a:p>
            <a:r>
              <a:rPr lang="en-GB" dirty="0"/>
              <a:t>Known drug-eluting coronary artery stent in previous three months</a:t>
            </a:r>
          </a:p>
          <a:p>
            <a:r>
              <a:rPr lang="en-GB" dirty="0"/>
              <a:t>Allergy to desmopressin; pregnant or breast-feeding (do pregnancy test if needed)</a:t>
            </a:r>
          </a:p>
          <a:p>
            <a:r>
              <a:rPr lang="en-GB" dirty="0"/>
              <a:t>Life expectancy less than four hours, or planned for palliative care only</a:t>
            </a:r>
          </a:p>
          <a:p>
            <a:r>
              <a:rPr lang="en-GB" dirty="0"/>
              <a:t>Glasgow coma scale &lt;5</a:t>
            </a:r>
          </a:p>
          <a:p>
            <a:r>
              <a:rPr lang="en-GB" dirty="0" err="1"/>
              <a:t>mRS</a:t>
            </a:r>
            <a:r>
              <a:rPr lang="en-GB" dirty="0"/>
              <a:t> &gt;4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7F0F7-25E9-F14F-9B8B-A6438783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Macintosh HD:Users:monikakowalczyk:Desktop:DASH docs MK:Logo:DASH logo.jpg">
            <a:extLst>
              <a:ext uri="{FF2B5EF4-FFF2-40B4-BE49-F238E27FC236}">
                <a16:creationId xmlns:a16="http://schemas.microsoft.com/office/drawing/2014/main" id="{B4313E86-75D1-1A4E-A122-DE6C3A6C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36" y="0"/>
            <a:ext cx="1211627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F24FBC-82D1-894B-AEFC-1376D55B74DF}"/>
              </a:ext>
            </a:extLst>
          </p:cNvPr>
          <p:cNvSpPr txBox="1"/>
          <p:nvPr/>
        </p:nvSpPr>
        <p:spPr>
          <a:xfrm>
            <a:off x="33338" y="6394292"/>
            <a:ext cx="1592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latin typeface="Verdana"/>
              <a:cs typeface="Verdana"/>
            </a:endParaRPr>
          </a:p>
          <a:p>
            <a:r>
              <a:rPr lang="en-US" sz="1100" dirty="0">
                <a:latin typeface="Verdana"/>
                <a:cs typeface="Verdana"/>
              </a:rPr>
              <a:t>DASH-1.ac.uk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12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Verdana"/>
                <a:ea typeface="ＭＳ Ｐゴシック" charset="-128"/>
                <a:cs typeface="Verdana"/>
              </a:rPr>
              <a:t>DASH:  Consent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20138" cy="5328592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Consent by someone appropriately trained and on delegation log</a:t>
            </a:r>
          </a:p>
          <a:p>
            <a:pPr>
              <a:buClr>
                <a:srgbClr val="FFFF00"/>
              </a:buClr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3 copies of consent – original in site file</a:t>
            </a:r>
          </a:p>
          <a:p>
            <a:pPr>
              <a:buClr>
                <a:srgbClr val="FFFF00"/>
              </a:buClr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FFFF00"/>
              </a:buClr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Remember to inform GP and keep copy of GP letter in the medical records/site file</a:t>
            </a:r>
          </a:p>
          <a:p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DASH-1.ac.uk</a:t>
            </a:r>
          </a:p>
        </p:txBody>
      </p:sp>
      <p:pic>
        <p:nvPicPr>
          <p:cNvPr id="10" name="Picture 9" descr="Macintosh HD:Users:monikakowalczyk:Desktop:DASH docs MK:Logo:DAS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27D298-2C24-0B48-AC28-D5F6564B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4" y="6407799"/>
            <a:ext cx="1233216" cy="455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ath Verdana">
  <a:themeElements>
    <a:clrScheme name="">
      <a:dk1>
        <a:srgbClr val="000000"/>
      </a:dk1>
      <a:lt1>
        <a:srgbClr val="FFFFFF"/>
      </a:lt1>
      <a:dk2>
        <a:srgbClr val="114FFB"/>
      </a:dk2>
      <a:lt2>
        <a:srgbClr val="E2FA2E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Bath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ath Verda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h Verdan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h Verdan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h Verdan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h Verdan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h Verdan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h Verdan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BATHVE~1</Template>
  <TotalTime>14647</TotalTime>
  <Words>2846</Words>
  <Application>Microsoft Office PowerPoint</Application>
  <PresentationFormat>On-screen Show (4:3)</PresentationFormat>
  <Paragraphs>493</Paragraphs>
  <Slides>43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Times</vt:lpstr>
      <vt:lpstr>Verdana</vt:lpstr>
      <vt:lpstr>Wingdings</vt:lpstr>
      <vt:lpstr>Wingdings 3</vt:lpstr>
      <vt:lpstr>Bath Verdana</vt:lpstr>
      <vt:lpstr>1_Benutzerdefiniertes Design</vt:lpstr>
      <vt:lpstr>Custom Design</vt:lpstr>
      <vt:lpstr>PowerPoint Presentation</vt:lpstr>
      <vt:lpstr>PowerPoint Presentation</vt:lpstr>
      <vt:lpstr>Background - ICH:</vt:lpstr>
      <vt:lpstr>Desmopressin</vt:lpstr>
      <vt:lpstr>Feasibility:</vt:lpstr>
      <vt:lpstr>DASH: Inclusion criteria</vt:lpstr>
      <vt:lpstr>DASH: Exclusion criteria</vt:lpstr>
      <vt:lpstr>DASH: Exclusion criteria continued</vt:lpstr>
      <vt:lpstr>DASH:  Consent</vt:lpstr>
      <vt:lpstr>DASH:  Consent flowchart</vt:lpstr>
      <vt:lpstr>DASH Pictorial Consent form:</vt:lpstr>
      <vt:lpstr>DASH Pictorial Consent form:</vt:lpstr>
      <vt:lpstr>Participant consent</vt:lpstr>
      <vt:lpstr>Nominee forms:</vt:lpstr>
      <vt:lpstr>General Practitioner letter</vt:lpstr>
      <vt:lpstr>DASH-1   Logging onto website</vt:lpstr>
      <vt:lpstr>DASH-1:  Randomisation</vt:lpstr>
      <vt:lpstr>DASH:  Randomisation</vt:lpstr>
      <vt:lpstr>Intervention/Control:</vt:lpstr>
      <vt:lpstr> Packaging and labelling </vt:lpstr>
      <vt:lpstr>Drug administration:</vt:lpstr>
      <vt:lpstr>DASH:  Drug documentation</vt:lpstr>
      <vt:lpstr>IMP: Temperature monitoring</vt:lpstr>
      <vt:lpstr>Blood tests</vt:lpstr>
      <vt:lpstr>Processing blood tests: VWF antigen, VWF activity and factor VIII </vt:lpstr>
      <vt:lpstr>Processing blood tests: P-Selectin</vt:lpstr>
      <vt:lpstr>P-selectin instruction sheet</vt:lpstr>
      <vt:lpstr>Page 2:</vt:lpstr>
      <vt:lpstr>Participant contact details</vt:lpstr>
      <vt:lpstr>PowerPoint Presentation</vt:lpstr>
      <vt:lpstr>DASH: Missing Data (WPD 3)</vt:lpstr>
      <vt:lpstr>DASH:  SAE Reporting</vt:lpstr>
      <vt:lpstr>DASH:  Safety outcomes</vt:lpstr>
      <vt:lpstr>Protocol violations:</vt:lpstr>
      <vt:lpstr>Data to send to Nottingham:</vt:lpstr>
      <vt:lpstr>New investigators:</vt:lpstr>
      <vt:lpstr>DASH Monitoring:</vt:lpstr>
      <vt:lpstr>DASH Contacts:  </vt:lpstr>
      <vt:lpstr>DASH Site file:</vt:lpstr>
      <vt:lpstr>Amendments to protocol: SA03</vt:lpstr>
      <vt:lpstr>SA03 Documents:</vt:lpstr>
      <vt:lpstr>Summary:</vt:lpstr>
      <vt:lpstr>Desmopressin for reversal of Antiplatelet drugs in Stroke due to Haemorrhage (DASH) </vt:lpstr>
    </vt:vector>
  </TitlesOfParts>
  <Company>UofN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Limited choices for stroke prevention in patients with AF?</dc:title>
  <dc:creator>ms</dc:creator>
  <cp:lastModifiedBy>Lee Haywood</cp:lastModifiedBy>
  <cp:revision>748</cp:revision>
  <cp:lastPrinted>2013-02-12T15:36:40Z</cp:lastPrinted>
  <dcterms:created xsi:type="dcterms:W3CDTF">2013-02-12T08:32:59Z</dcterms:created>
  <dcterms:modified xsi:type="dcterms:W3CDTF">2020-02-05T11:35:44Z</dcterms:modified>
</cp:coreProperties>
</file>